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79" r:id="rId2"/>
  </p:sldMasterIdLst>
  <p:notesMasterIdLst>
    <p:notesMasterId r:id="rId24"/>
  </p:notesMasterIdLst>
  <p:sldIdLst>
    <p:sldId id="256" r:id="rId3"/>
    <p:sldId id="296" r:id="rId4"/>
    <p:sldId id="339" r:id="rId5"/>
    <p:sldId id="309" r:id="rId6"/>
    <p:sldId id="257" r:id="rId7"/>
    <p:sldId id="432" r:id="rId8"/>
    <p:sldId id="270" r:id="rId9"/>
    <p:sldId id="421" r:id="rId10"/>
    <p:sldId id="425" r:id="rId11"/>
    <p:sldId id="422" r:id="rId12"/>
    <p:sldId id="431" r:id="rId13"/>
    <p:sldId id="340" r:id="rId14"/>
    <p:sldId id="301" r:id="rId15"/>
    <p:sldId id="426" r:id="rId16"/>
    <p:sldId id="433" r:id="rId17"/>
    <p:sldId id="258" r:id="rId18"/>
    <p:sldId id="259" r:id="rId19"/>
    <p:sldId id="260" r:id="rId20"/>
    <p:sldId id="261" r:id="rId21"/>
    <p:sldId id="429" r:id="rId22"/>
    <p:sldId id="262" r:id="rId23"/>
  </p:sldIdLst>
  <p:sldSz cx="9144000" cy="5143500" type="screen16x9"/>
  <p:notesSz cx="6858000" cy="9144000"/>
  <p:embeddedFontLst>
    <p:embeddedFont>
      <p:font typeface="Barlow Light" panose="020B0604020202020204" charset="0"/>
      <p:regular r:id="rId25"/>
      <p:bold r:id="rId26"/>
      <p:italic r:id="rId27"/>
      <p:boldItalic r:id="rId28"/>
    </p:embeddedFont>
    <p:embeddedFont>
      <p:font typeface="Barlow SemiBold" panose="020B0604020202020204" charset="0"/>
      <p:regular r:id="rId29"/>
      <p:bold r:id="rId30"/>
      <p:italic r:id="rId31"/>
      <p:boldItalic r:id="rId32"/>
    </p:embeddedFont>
    <p:embeddedFont>
      <p:font typeface="Berlin Sans FB Demi" panose="020E0802020502020306" pitchFamily="34" charset="0"/>
      <p:regular r:id="rId33"/>
      <p:bold r:id="rId34"/>
    </p:embeddedFont>
    <p:embeddedFont>
      <p:font typeface="Britannic Bold" panose="020B0903060703020204" pitchFamily="34" charset="0"/>
      <p:regular r:id="rId35"/>
    </p:embeddedFont>
    <p:embeddedFont>
      <p:font typeface="Calibri" panose="020F0502020204030204" pitchFamily="34" charset="0"/>
      <p:regular r:id="rId36"/>
      <p:bold r:id="rId37"/>
      <p:italic r:id="rId38"/>
      <p:boldItalic r:id="rId39"/>
    </p:embeddedFont>
    <p:embeddedFont>
      <p:font typeface="Franklin Gothic Book" panose="020B0503020102020204" pitchFamily="34" charset="0"/>
      <p:regular r:id="rId40"/>
      <p:italic r:id="rId41"/>
    </p:embeddedFont>
    <p:embeddedFont>
      <p:font typeface="Impact" panose="020B0806030902050204" pitchFamily="34"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B73AC1-4EBC-408D-A6F8-25C16E4FFF62}">
  <a:tblStyle styleId="{1EB73AC1-4EBC-408D-A6F8-25C16E4FFF6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1006" autoAdjust="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10.fntdata"/><Relationship Id="rId42" Type="http://schemas.openxmlformats.org/officeDocument/2006/relationships/font" Target="fonts/font1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 am passing out the definitions for these funding categories. You will see what makes up each category. Although</a:t>
            </a:r>
            <a:r>
              <a:rPr lang="en-US" sz="1200" kern="1200" baseline="0" dirty="0">
                <a:solidFill>
                  <a:schemeClr val="tx1"/>
                </a:solidFill>
                <a:effectLst/>
                <a:latin typeface="+mn-lt"/>
                <a:ea typeface="+mn-ea"/>
                <a:cs typeface="+mn-cs"/>
              </a:rPr>
              <a:t> the total amount will not change, allocation per function may depending on our conversations and school needs.</a:t>
            </a: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10</a:t>
            </a:fld>
            <a:endParaRPr lang="en-US" dirty="0"/>
          </a:p>
        </p:txBody>
      </p:sp>
    </p:spTree>
    <p:extLst>
      <p:ext uri="{BB962C8B-B14F-4D97-AF65-F5344CB8AC3E}">
        <p14:creationId xmlns:p14="http://schemas.microsoft.com/office/powerpoint/2010/main" val="510865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65681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5F238493-602A-9D41-9AF0-6823E217F020}" type="datetimeFigureOut">
              <a:rPr lang="en-US" smtClean="0"/>
              <a:t>2/17/2021</a:t>
            </a:fld>
            <a:endParaRPr lang="en-US"/>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34887489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238493-602A-9D41-9AF0-6823E217F020}" type="datetimeFigureOut">
              <a:rPr lang="en-US" smtClean="0"/>
              <a:t>2/17/2021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2531514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238493-602A-9D41-9AF0-6823E217F020}" type="datetimeFigureOut">
              <a:rPr lang="en-US" smtClean="0"/>
              <a:t>2/17/2021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84907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238493-602A-9D41-9AF0-6823E217F020}" type="datetimeFigureOut">
              <a:rPr lang="en-US" smtClean="0"/>
              <a:t>2/17/2021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2283264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38493-602A-9D41-9AF0-6823E217F020}" type="datetimeFigureOut">
              <a:rPr lang="en-US" smtClean="0"/>
              <a:t>2/17/2021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740427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5F238493-602A-9D41-9AF0-6823E217F020}" type="datetimeFigureOut">
              <a:rPr lang="en-US" smtClean="0"/>
              <a:t>2/17/2021</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390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5F238493-602A-9D41-9AF0-6823E217F020}" type="datetimeFigureOut">
              <a:rPr lang="en-US" smtClean="0"/>
              <a:t>2/17/2021</a:t>
            </a:fld>
            <a:endParaRPr lang="en-US"/>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94A3DA34-89FD-C249-9CD8-62B77BC93BC4}" type="slidenum">
              <a:rPr lang="en-US" smtClean="0"/>
              <a:t>‹#›</a:t>
            </a:fld>
            <a:endParaRPr lang="en-US"/>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13530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036212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238493-602A-9D41-9AF0-6823E217F020}" type="datetimeFigureOut">
              <a:rPr lang="en-US" smtClean="0"/>
              <a:t>2/17/2021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3DA34-89FD-C249-9CD8-62B77BC93BC4}" type="slidenum">
              <a:rPr lang="en-US" smtClean="0"/>
              <a:t>‹#›</a:t>
            </a:fld>
            <a:endParaRPr lang="en-US"/>
          </a:p>
        </p:txBody>
      </p:sp>
    </p:spTree>
    <p:extLst>
      <p:ext uri="{BB962C8B-B14F-4D97-AF65-F5344CB8AC3E}">
        <p14:creationId xmlns:p14="http://schemas.microsoft.com/office/powerpoint/2010/main" val="3965029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1"/>
        <p:cNvGrpSpPr/>
        <p:nvPr/>
      </p:nvGrpSpPr>
      <p:grpSpPr>
        <a:xfrm>
          <a:off x="0" y="0"/>
          <a:ext cx="0" cy="0"/>
          <a:chOff x="0" y="0"/>
          <a:chExt cx="0" cy="0"/>
        </a:xfrm>
      </p:grpSpPr>
      <p:grpSp>
        <p:nvGrpSpPr>
          <p:cNvPr id="322" name="Google Shape;322;p7"/>
          <p:cNvGrpSpPr/>
          <p:nvPr/>
        </p:nvGrpSpPr>
        <p:grpSpPr>
          <a:xfrm>
            <a:off x="-207" y="0"/>
            <a:ext cx="9158157" cy="5149835"/>
            <a:chOff x="-207" y="0"/>
            <a:chExt cx="9158157" cy="5149835"/>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30" name="Google Shape;330;p7"/>
            <p:cNvGrpSpPr/>
            <p:nvPr/>
          </p:nvGrpSpPr>
          <p:grpSpPr>
            <a:xfrm>
              <a:off x="322384" y="4483463"/>
              <a:ext cx="666347" cy="666373"/>
              <a:chOff x="7134700" y="414375"/>
              <a:chExt cx="501919" cy="501900"/>
            </a:xfrm>
          </p:grpSpPr>
          <p:sp>
            <p:nvSpPr>
              <p:cNvPr id="331" name="Google Shape;331;p7"/>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2" name="Google Shape;332;p7"/>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3" name="Google Shape;333;p7"/>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 name="Google Shape;334;p7"/>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5" name="Google Shape;335;p7"/>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6" name="Google Shape;336;p7"/>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7" name="Google Shape;337;p7"/>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8" name="Google Shape;338;p7"/>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9" name="Google Shape;339;p7"/>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0" name="Google Shape;340;p7"/>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1" name="Google Shape;341;p7"/>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2" name="Google Shape;342;p7"/>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3" name="Google Shape;343;p7"/>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4" name="Google Shape;344;p7"/>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5" name="Google Shape;345;p7"/>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6" name="Google Shape;346;p7"/>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289"/>
        <p:cNvGrpSpPr/>
        <p:nvPr/>
      </p:nvGrpSpPr>
      <p:grpSpPr>
        <a:xfrm>
          <a:off x="0" y="0"/>
          <a:ext cx="0" cy="0"/>
          <a:chOff x="0" y="0"/>
          <a:chExt cx="0" cy="0"/>
        </a:xfrm>
      </p:grpSpPr>
      <p:sp>
        <p:nvSpPr>
          <p:cNvPr id="290" name="Google Shape;290;p6"/>
          <p:cNvSpPr/>
          <p:nvPr/>
        </p:nvSpPr>
        <p:spPr>
          <a:xfrm>
            <a:off x="6100358" y="13"/>
            <a:ext cx="30504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1" name="Google Shape;291;p6"/>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2" name="Google Shape;292;p6"/>
          <p:cNvSpPr/>
          <p:nvPr/>
        </p:nvSpPr>
        <p:spPr>
          <a:xfrm>
            <a:off x="322375" y="646500"/>
            <a:ext cx="44706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nvGrpSpPr>
          <p:cNvPr id="293" name="Google Shape;293;p6"/>
          <p:cNvGrpSpPr/>
          <p:nvPr/>
        </p:nvGrpSpPr>
        <p:grpSpPr>
          <a:xfrm>
            <a:off x="-207" y="646493"/>
            <a:ext cx="155867" cy="653721"/>
            <a:chOff x="5385375" y="498300"/>
            <a:chExt cx="802200" cy="556500"/>
          </a:xfrm>
        </p:grpSpPr>
        <p:sp>
          <p:nvSpPr>
            <p:cNvPr id="294" name="Google Shape;294;p6"/>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5" name="Google Shape;295;p6"/>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6" name="Google Shape;296;p6"/>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97" name="Google Shape;297;p6"/>
          <p:cNvGrpSpPr/>
          <p:nvPr/>
        </p:nvGrpSpPr>
        <p:grpSpPr>
          <a:xfrm>
            <a:off x="5434003" y="4483464"/>
            <a:ext cx="666347" cy="666373"/>
            <a:chOff x="7134700" y="414375"/>
            <a:chExt cx="501919" cy="501900"/>
          </a:xfrm>
        </p:grpSpPr>
        <p:sp>
          <p:nvSpPr>
            <p:cNvPr id="298" name="Google Shape;298;p6"/>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99" name="Google Shape;299;p6"/>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0" name="Google Shape;300;p6"/>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1" name="Google Shape;301;p6"/>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2" name="Google Shape;302;p6"/>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3" name="Google Shape;303;p6"/>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4" name="Google Shape;304;p6"/>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5" name="Google Shape;305;p6"/>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6" name="Google Shape;306;p6"/>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7" name="Google Shape;307;p6"/>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8" name="Google Shape;308;p6"/>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09" name="Google Shape;309;p6"/>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0" name="Google Shape;310;p6"/>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1" name="Google Shape;311;p6"/>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2" name="Google Shape;312;p6"/>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3" name="Google Shape;313;p6"/>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314" name="Google Shape;314;p6"/>
          <p:cNvGrpSpPr/>
          <p:nvPr/>
        </p:nvGrpSpPr>
        <p:grpSpPr>
          <a:xfrm rot="-5400000">
            <a:off x="8018101" y="-167410"/>
            <a:ext cx="318554" cy="653721"/>
            <a:chOff x="5385375" y="498300"/>
            <a:chExt cx="802200" cy="556500"/>
          </a:xfrm>
        </p:grpSpPr>
        <p:sp>
          <p:nvSpPr>
            <p:cNvPr id="315" name="Google Shape;315;p6"/>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6" name="Google Shape;316;p6"/>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317" name="Google Shape;317;p6"/>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sp>
        <p:nvSpPr>
          <p:cNvPr id="318" name="Google Shape;318;p6"/>
          <p:cNvSpPr txBox="1">
            <a:spLocks noGrp="1"/>
          </p:cNvSpPr>
          <p:nvPr>
            <p:ph type="title"/>
          </p:nvPr>
        </p:nvSpPr>
        <p:spPr>
          <a:xfrm>
            <a:off x="508700" y="646500"/>
            <a:ext cx="4284300" cy="653700"/>
          </a:xfrm>
          <a:prstGeom prst="rect">
            <a:avLst/>
          </a:prstGeom>
        </p:spPr>
        <p:txBody>
          <a:bodyPr spcFirstLastPara="1" wrap="square" lIns="0" tIns="0" rIns="0" bIns="0" anchor="ctr" anchorCtr="0">
            <a:noAutofit/>
          </a:bodyPr>
          <a:lstStyle>
            <a:lvl1pPr lvl="0" rtl="0">
              <a:lnSpc>
                <a:spcPct val="80000"/>
              </a:lnSpc>
              <a:spcBef>
                <a:spcPts val="0"/>
              </a:spcBef>
              <a:spcAft>
                <a:spcPts val="0"/>
              </a:spcAft>
              <a:buSzPts val="2600"/>
              <a:buNone/>
              <a:defRPr/>
            </a:lvl1pPr>
            <a:lvl2pPr lvl="1" rtl="0">
              <a:lnSpc>
                <a:spcPct val="80000"/>
              </a:lnSpc>
              <a:spcBef>
                <a:spcPts val="0"/>
              </a:spcBef>
              <a:spcAft>
                <a:spcPts val="0"/>
              </a:spcAft>
              <a:buSzPts val="2400"/>
              <a:buNone/>
              <a:defRPr sz="2400"/>
            </a:lvl2pPr>
            <a:lvl3pPr lvl="2" rtl="0">
              <a:lnSpc>
                <a:spcPct val="80000"/>
              </a:lnSpc>
              <a:spcBef>
                <a:spcPts val="0"/>
              </a:spcBef>
              <a:spcAft>
                <a:spcPts val="0"/>
              </a:spcAft>
              <a:buSzPts val="2400"/>
              <a:buNone/>
              <a:defRPr sz="2400"/>
            </a:lvl3pPr>
            <a:lvl4pPr lvl="3" rtl="0">
              <a:lnSpc>
                <a:spcPct val="80000"/>
              </a:lnSpc>
              <a:spcBef>
                <a:spcPts val="0"/>
              </a:spcBef>
              <a:spcAft>
                <a:spcPts val="0"/>
              </a:spcAft>
              <a:buSzPts val="2400"/>
              <a:buNone/>
              <a:defRPr sz="2400"/>
            </a:lvl4pPr>
            <a:lvl5pPr lvl="4" rtl="0">
              <a:lnSpc>
                <a:spcPct val="80000"/>
              </a:lnSpc>
              <a:spcBef>
                <a:spcPts val="0"/>
              </a:spcBef>
              <a:spcAft>
                <a:spcPts val="0"/>
              </a:spcAft>
              <a:buSzPts val="2400"/>
              <a:buNone/>
              <a:defRPr sz="2400"/>
            </a:lvl5pPr>
            <a:lvl6pPr lvl="5" rtl="0">
              <a:lnSpc>
                <a:spcPct val="80000"/>
              </a:lnSpc>
              <a:spcBef>
                <a:spcPts val="0"/>
              </a:spcBef>
              <a:spcAft>
                <a:spcPts val="0"/>
              </a:spcAft>
              <a:buSzPts val="2400"/>
              <a:buNone/>
              <a:defRPr sz="2400"/>
            </a:lvl6pPr>
            <a:lvl7pPr lvl="6" rtl="0">
              <a:lnSpc>
                <a:spcPct val="80000"/>
              </a:lnSpc>
              <a:spcBef>
                <a:spcPts val="0"/>
              </a:spcBef>
              <a:spcAft>
                <a:spcPts val="0"/>
              </a:spcAft>
              <a:buSzPts val="2400"/>
              <a:buNone/>
              <a:defRPr sz="2400"/>
            </a:lvl7pPr>
            <a:lvl8pPr lvl="7" rtl="0">
              <a:lnSpc>
                <a:spcPct val="80000"/>
              </a:lnSpc>
              <a:spcBef>
                <a:spcPts val="0"/>
              </a:spcBef>
              <a:spcAft>
                <a:spcPts val="0"/>
              </a:spcAft>
              <a:buSzPts val="2400"/>
              <a:buNone/>
              <a:defRPr sz="2400"/>
            </a:lvl8pPr>
            <a:lvl9pPr lvl="8" rtl="0">
              <a:lnSpc>
                <a:spcPct val="80000"/>
              </a:lnSpc>
              <a:spcBef>
                <a:spcPts val="0"/>
              </a:spcBef>
              <a:spcAft>
                <a:spcPts val="0"/>
              </a:spcAft>
              <a:buSzPts val="2400"/>
              <a:buNone/>
              <a:defRPr sz="2400"/>
            </a:lvl9pPr>
          </a:lstStyle>
          <a:p>
            <a:endParaRPr/>
          </a:p>
        </p:txBody>
      </p:sp>
      <p:sp>
        <p:nvSpPr>
          <p:cNvPr id="319" name="Google Shape;319;p6"/>
          <p:cNvSpPr txBox="1">
            <a:spLocks noGrp="1"/>
          </p:cNvSpPr>
          <p:nvPr>
            <p:ph type="body" idx="1"/>
          </p:nvPr>
        </p:nvSpPr>
        <p:spPr>
          <a:xfrm>
            <a:off x="508700" y="1599700"/>
            <a:ext cx="4284300" cy="28860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a:p>
        </p:txBody>
      </p:sp>
      <p:sp>
        <p:nvSpPr>
          <p:cNvPr id="320" name="Google Shape;320;p6"/>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algn="ctr"/>
            <a:fld id="{00000000-1234-1234-1234-123412341234}" type="slidenum">
              <a:rPr lang="en" smtClean="0"/>
              <a:pPr algn="ctr"/>
              <a:t>‹#›</a:t>
            </a:fld>
            <a:endParaRPr lang="en" dirty="0"/>
          </a:p>
        </p:txBody>
      </p:sp>
    </p:spTree>
    <p:extLst>
      <p:ext uri="{BB962C8B-B14F-4D97-AF65-F5344CB8AC3E}">
        <p14:creationId xmlns:p14="http://schemas.microsoft.com/office/powerpoint/2010/main" val="131503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7" y="1714500"/>
            <a:ext cx="3600450" cy="2714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1A41B4-0BF4-834D-8014-226AEF809757}" type="datetimeFigureOut">
              <a:rPr lang="en-US" smtClean="0"/>
              <a:t>2/17/2021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A67151F-1ABB-FC4B-B79A-923FFBFB9778}" type="slidenum">
              <a:rPr lang="en-US" smtClean="0"/>
              <a:t>‹#›</a:t>
            </a:fld>
            <a:endParaRPr lang="en-US" dirty="0"/>
          </a:p>
        </p:txBody>
      </p:sp>
    </p:spTree>
    <p:extLst>
      <p:ext uri="{BB962C8B-B14F-4D97-AF65-F5344CB8AC3E}">
        <p14:creationId xmlns:p14="http://schemas.microsoft.com/office/powerpoint/2010/main" val="392297292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6D8087-8B0A-5E48-9B31-A8E5FB3E107F}" type="datetimeFigureOut">
              <a:rPr lang="en-US" smtClean="0"/>
              <a:t>2/17/2021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95C093-7D5E-CB40-91EF-5DE803645E7A}" type="slidenum">
              <a:rPr lang="en-US" smtClean="0"/>
              <a:t>‹#›</a:t>
            </a:fld>
            <a:endParaRPr lang="en-US" dirty="0"/>
          </a:p>
        </p:txBody>
      </p:sp>
    </p:spTree>
    <p:extLst>
      <p:ext uri="{BB962C8B-B14F-4D97-AF65-F5344CB8AC3E}">
        <p14:creationId xmlns:p14="http://schemas.microsoft.com/office/powerpoint/2010/main" val="3293647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variant 1" type="blank">
  <p:cSld name="Blank variant 1">
    <p:spTree>
      <p:nvGrpSpPr>
        <p:cNvPr id="1" name="Shape 453"/>
        <p:cNvGrpSpPr/>
        <p:nvPr/>
      </p:nvGrpSpPr>
      <p:grpSpPr>
        <a:xfrm>
          <a:off x="0" y="0"/>
          <a:ext cx="0" cy="0"/>
          <a:chOff x="0" y="0"/>
          <a:chExt cx="0" cy="0"/>
        </a:xfrm>
      </p:grpSpPr>
      <p:grpSp>
        <p:nvGrpSpPr>
          <p:cNvPr id="454" name="Google Shape;454;p11"/>
          <p:cNvGrpSpPr/>
          <p:nvPr/>
        </p:nvGrpSpPr>
        <p:grpSpPr>
          <a:xfrm>
            <a:off x="-207" y="0"/>
            <a:ext cx="9158157" cy="5149835"/>
            <a:chOff x="-207" y="0"/>
            <a:chExt cx="9158157" cy="5149835"/>
          </a:xfrm>
        </p:grpSpPr>
        <p:sp>
          <p:nvSpPr>
            <p:cNvPr id="455" name="Google Shape;455;p11"/>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6" name="Google Shape;456;p11"/>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57" name="Google Shape;457;p11"/>
            <p:cNvGrpSpPr/>
            <p:nvPr/>
          </p:nvGrpSpPr>
          <p:grpSpPr>
            <a:xfrm>
              <a:off x="-207" y="664293"/>
              <a:ext cx="155867" cy="653721"/>
              <a:chOff x="5385375" y="498300"/>
              <a:chExt cx="802200" cy="556500"/>
            </a:xfrm>
          </p:grpSpPr>
          <p:sp>
            <p:nvSpPr>
              <p:cNvPr id="458" name="Google Shape;458;p11"/>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9" name="Google Shape;459;p11"/>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0" name="Google Shape;460;p11"/>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61" name="Google Shape;461;p11"/>
            <p:cNvGrpSpPr/>
            <p:nvPr/>
          </p:nvGrpSpPr>
          <p:grpSpPr>
            <a:xfrm>
              <a:off x="322384" y="4483463"/>
              <a:ext cx="666347" cy="666373"/>
              <a:chOff x="7134700" y="414375"/>
              <a:chExt cx="501919" cy="501900"/>
            </a:xfrm>
          </p:grpSpPr>
          <p:sp>
            <p:nvSpPr>
              <p:cNvPr id="462" name="Google Shape;462;p11"/>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3" name="Google Shape;463;p11"/>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4" name="Google Shape;464;p11"/>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5" name="Google Shape;465;p11"/>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6" name="Google Shape;466;p11"/>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7" name="Google Shape;467;p11"/>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8" name="Google Shape;468;p11"/>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9" name="Google Shape;469;p11"/>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0" name="Google Shape;470;p11"/>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1" name="Google Shape;471;p11"/>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2" name="Google Shape;472;p11"/>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3" name="Google Shape;473;p11"/>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4" name="Google Shape;474;p11"/>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5" name="Google Shape;475;p11"/>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6" name="Google Shape;476;p11"/>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7" name="Google Shape;477;p11"/>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78" name="Google Shape;478;p11"/>
            <p:cNvGrpSpPr/>
            <p:nvPr/>
          </p:nvGrpSpPr>
          <p:grpSpPr>
            <a:xfrm>
              <a:off x="8832384" y="670955"/>
              <a:ext cx="311815" cy="653721"/>
              <a:chOff x="5385375" y="498300"/>
              <a:chExt cx="802200" cy="556500"/>
            </a:xfrm>
          </p:grpSpPr>
          <p:sp>
            <p:nvSpPr>
              <p:cNvPr id="479" name="Google Shape;479;p11"/>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0" name="Google Shape;480;p11"/>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1" name="Google Shape;481;p11"/>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sp>
        <p:nvSpPr>
          <p:cNvPr id="482" name="Google Shape;482;p11"/>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dirty="0"/>
          </a:p>
        </p:txBody>
      </p:sp>
    </p:spTree>
    <p:extLst>
      <p:ext uri="{BB962C8B-B14F-4D97-AF65-F5344CB8AC3E}">
        <p14:creationId xmlns:p14="http://schemas.microsoft.com/office/powerpoint/2010/main" val="365732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1A6E6-075E-4828-AF88-09BD0A74259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F3800DB-487B-4E23-AC0B-90C9ED4E107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664DF5B1-3694-42A9-866E-9F1FF6CF0C01}"/>
              </a:ext>
            </a:extLst>
          </p:cNvPr>
          <p:cNvSpPr>
            <a:spLocks noGrp="1"/>
          </p:cNvSpPr>
          <p:nvPr>
            <p:ph type="dt" sz="half" idx="10"/>
          </p:nvPr>
        </p:nvSpPr>
        <p:spPr/>
        <p:txBody>
          <a:bodyPr/>
          <a:lstStyle/>
          <a:p>
            <a:fld id="{EED1C14C-A143-42F5-B247-D0E800131009}" type="datetimeFigureOut">
              <a:rPr lang="en-US" smtClean="0"/>
              <a:t>2/17/2021</a:t>
            </a:fld>
            <a:endParaRPr lang="en-US"/>
          </a:p>
        </p:txBody>
      </p:sp>
      <p:sp>
        <p:nvSpPr>
          <p:cNvPr id="5" name="Footer Placeholder 4">
            <a:extLst>
              <a:ext uri="{FF2B5EF4-FFF2-40B4-BE49-F238E27FC236}">
                <a16:creationId xmlns:a16="http://schemas.microsoft.com/office/drawing/2014/main" id="{54718E67-8162-4BE0-9B01-22B89A120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568B9D-A8C9-40C5-85B0-14F435F39C81}"/>
              </a:ext>
            </a:extLst>
          </p:cNvPr>
          <p:cNvSpPr>
            <a:spLocks noGrp="1"/>
          </p:cNvSpPr>
          <p:nvPr>
            <p:ph type="sldNum" sz="quarter" idx="12"/>
          </p:nvPr>
        </p:nvSpPr>
        <p:spPr/>
        <p:txBody>
          <a:bodyPr/>
          <a:lstStyle/>
          <a:p>
            <a:fld id="{5B03D32D-F1BC-4E9C-97E1-36CFF5B22341}" type="slidenum">
              <a:rPr lang="en-US" smtClean="0"/>
              <a:t>‹#›</a:t>
            </a:fld>
            <a:endParaRPr lang="en-US"/>
          </a:p>
        </p:txBody>
      </p:sp>
    </p:spTree>
    <p:extLst>
      <p:ext uri="{BB962C8B-B14F-4D97-AF65-F5344CB8AC3E}">
        <p14:creationId xmlns:p14="http://schemas.microsoft.com/office/powerpoint/2010/main" val="2878705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56"/>
        <p:cNvGrpSpPr/>
        <p:nvPr/>
      </p:nvGrpSpPr>
      <p:grpSpPr>
        <a:xfrm>
          <a:off x="0" y="0"/>
          <a:ext cx="0" cy="0"/>
          <a:chOff x="0" y="0"/>
          <a:chExt cx="0" cy="0"/>
        </a:xfrm>
      </p:grpSpPr>
      <p:grpSp>
        <p:nvGrpSpPr>
          <p:cNvPr id="257" name="Google Shape;257;p5"/>
          <p:cNvGrpSpPr/>
          <p:nvPr/>
        </p:nvGrpSpPr>
        <p:grpSpPr>
          <a:xfrm>
            <a:off x="-206" y="1"/>
            <a:ext cx="9158157" cy="5149835"/>
            <a:chOff x="-207" y="0"/>
            <a:chExt cx="9158157" cy="5149835"/>
          </a:xfrm>
        </p:grpSpPr>
        <p:sp>
          <p:nvSpPr>
            <p:cNvPr id="258" name="Google Shape;258;p5"/>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59" name="Google Shape;259;p5"/>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0" name="Google Shape;260;p5"/>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nvGrpSpPr>
            <p:cNvPr id="261" name="Google Shape;261;p5"/>
            <p:cNvGrpSpPr/>
            <p:nvPr/>
          </p:nvGrpSpPr>
          <p:grpSpPr>
            <a:xfrm>
              <a:off x="-207" y="664293"/>
              <a:ext cx="155867" cy="653721"/>
              <a:chOff x="5385375" y="498300"/>
              <a:chExt cx="802200" cy="556500"/>
            </a:xfrm>
          </p:grpSpPr>
          <p:sp>
            <p:nvSpPr>
              <p:cNvPr id="262" name="Google Shape;262;p5"/>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3" name="Google Shape;263;p5"/>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4" name="Google Shape;264;p5"/>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65" name="Google Shape;265;p5"/>
            <p:cNvGrpSpPr/>
            <p:nvPr/>
          </p:nvGrpSpPr>
          <p:grpSpPr>
            <a:xfrm>
              <a:off x="322384" y="4483463"/>
              <a:ext cx="666347" cy="666373"/>
              <a:chOff x="7134700" y="414375"/>
              <a:chExt cx="501919" cy="501900"/>
            </a:xfrm>
          </p:grpSpPr>
          <p:sp>
            <p:nvSpPr>
              <p:cNvPr id="266" name="Google Shape;266;p5"/>
              <p:cNvSpPr/>
              <p:nvPr/>
            </p:nvSpPr>
            <p:spPr>
              <a:xfrm>
                <a:off x="71347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7" name="Google Shape;267;p5"/>
              <p:cNvSpPr/>
              <p:nvPr/>
            </p:nvSpPr>
            <p:spPr>
              <a:xfrm>
                <a:off x="72871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8" name="Google Shape;268;p5"/>
              <p:cNvSpPr/>
              <p:nvPr/>
            </p:nvSpPr>
            <p:spPr>
              <a:xfrm>
                <a:off x="74395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69" name="Google Shape;269;p5"/>
              <p:cNvSpPr/>
              <p:nvPr/>
            </p:nvSpPr>
            <p:spPr>
              <a:xfrm>
                <a:off x="71347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0" name="Google Shape;270;p5"/>
              <p:cNvSpPr/>
              <p:nvPr/>
            </p:nvSpPr>
            <p:spPr>
              <a:xfrm>
                <a:off x="72871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1" name="Google Shape;271;p5"/>
              <p:cNvSpPr/>
              <p:nvPr/>
            </p:nvSpPr>
            <p:spPr>
              <a:xfrm>
                <a:off x="74395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2" name="Google Shape;272;p5"/>
              <p:cNvSpPr/>
              <p:nvPr/>
            </p:nvSpPr>
            <p:spPr>
              <a:xfrm>
                <a:off x="71347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3" name="Google Shape;273;p5"/>
              <p:cNvSpPr/>
              <p:nvPr/>
            </p:nvSpPr>
            <p:spPr>
              <a:xfrm>
                <a:off x="72871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4" name="Google Shape;274;p5"/>
              <p:cNvSpPr/>
              <p:nvPr/>
            </p:nvSpPr>
            <p:spPr>
              <a:xfrm>
                <a:off x="74395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5" name="Google Shape;275;p5"/>
              <p:cNvSpPr/>
              <p:nvPr/>
            </p:nvSpPr>
            <p:spPr>
              <a:xfrm>
                <a:off x="71347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6" name="Google Shape;276;p5"/>
              <p:cNvSpPr/>
              <p:nvPr/>
            </p:nvSpPr>
            <p:spPr>
              <a:xfrm>
                <a:off x="72871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7" name="Google Shape;277;p5"/>
              <p:cNvSpPr/>
              <p:nvPr/>
            </p:nvSpPr>
            <p:spPr>
              <a:xfrm>
                <a:off x="7439500"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8" name="Google Shape;278;p5"/>
              <p:cNvSpPr/>
              <p:nvPr/>
            </p:nvSpPr>
            <p:spPr>
              <a:xfrm>
                <a:off x="7591900" y="4143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79" name="Google Shape;279;p5"/>
              <p:cNvSpPr/>
              <p:nvPr/>
            </p:nvSpPr>
            <p:spPr>
              <a:xfrm>
                <a:off x="7591900" y="5667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0" name="Google Shape;280;p5"/>
              <p:cNvSpPr/>
              <p:nvPr/>
            </p:nvSpPr>
            <p:spPr>
              <a:xfrm>
                <a:off x="7591900" y="7191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1" name="Google Shape;281;p5"/>
              <p:cNvSpPr/>
              <p:nvPr/>
            </p:nvSpPr>
            <p:spPr>
              <a:xfrm>
                <a:off x="7591919" y="871575"/>
                <a:ext cx="44700" cy="44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nvGrpSpPr>
            <p:cNvPr id="282" name="Google Shape;282;p5"/>
            <p:cNvGrpSpPr/>
            <p:nvPr/>
          </p:nvGrpSpPr>
          <p:grpSpPr>
            <a:xfrm>
              <a:off x="8832384" y="670955"/>
              <a:ext cx="311815" cy="653721"/>
              <a:chOff x="5385375" y="498300"/>
              <a:chExt cx="802200" cy="556500"/>
            </a:xfrm>
          </p:grpSpPr>
          <p:sp>
            <p:nvSpPr>
              <p:cNvPr id="283" name="Google Shape;283;p5"/>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4" name="Google Shape;284;p5"/>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sp>
            <p:nvSpPr>
              <p:cNvPr id="285" name="Google Shape;285;p5"/>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dirty="0"/>
              </a:p>
            </p:txBody>
          </p:sp>
        </p:grpSp>
      </p:grpSp>
      <p:sp>
        <p:nvSpPr>
          <p:cNvPr id="286" name="Google Shape;286;p5"/>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287" name="Google Shape;287;p5"/>
          <p:cNvSpPr txBox="1">
            <a:spLocks noGrp="1"/>
          </p:cNvSpPr>
          <p:nvPr>
            <p:ph type="body" idx="1"/>
          </p:nvPr>
        </p:nvSpPr>
        <p:spPr>
          <a:xfrm>
            <a:off x="1199775" y="1599700"/>
            <a:ext cx="6650700" cy="2886000"/>
          </a:xfrm>
          <a:prstGeom prst="rect">
            <a:avLst/>
          </a:prstGeom>
        </p:spPr>
        <p:txBody>
          <a:bodyPr spcFirstLastPara="1" wrap="square" lIns="0" tIns="0" rIns="0" bIns="0" anchor="t" anchorCtr="0">
            <a:noAutofit/>
          </a:bodyPr>
          <a:lstStyle>
            <a:lvl1pPr marL="457189" lvl="0" indent="-380990" rtl="0">
              <a:spcBef>
                <a:spcPts val="600"/>
              </a:spcBef>
              <a:spcAft>
                <a:spcPts val="0"/>
              </a:spcAft>
              <a:buSzPts val="2400"/>
              <a:buChar char="▪"/>
              <a:defRPr/>
            </a:lvl1pPr>
            <a:lvl2pPr marL="914378" lvl="1" indent="-380990" rtl="0">
              <a:spcBef>
                <a:spcPts val="0"/>
              </a:spcBef>
              <a:spcAft>
                <a:spcPts val="0"/>
              </a:spcAft>
              <a:buSzPts val="2400"/>
              <a:buChar char="▫"/>
              <a:defRPr/>
            </a:lvl2pPr>
            <a:lvl3pPr marL="1371566" lvl="2" indent="-380990" rtl="0">
              <a:spcBef>
                <a:spcPts val="0"/>
              </a:spcBef>
              <a:spcAft>
                <a:spcPts val="0"/>
              </a:spcAft>
              <a:buSzPts val="2400"/>
              <a:buChar char="▫"/>
              <a:defRPr/>
            </a:lvl3pPr>
            <a:lvl4pPr marL="1828754" lvl="3" indent="-380990" rtl="0">
              <a:spcBef>
                <a:spcPts val="0"/>
              </a:spcBef>
              <a:spcAft>
                <a:spcPts val="0"/>
              </a:spcAft>
              <a:buSzPts val="2400"/>
              <a:buChar char="▫"/>
              <a:defRPr/>
            </a:lvl4pPr>
            <a:lvl5pPr marL="2285943" lvl="4" indent="-380990" rtl="0">
              <a:spcBef>
                <a:spcPts val="0"/>
              </a:spcBef>
              <a:spcAft>
                <a:spcPts val="0"/>
              </a:spcAft>
              <a:buSzPts val="2400"/>
              <a:buChar char="▫"/>
              <a:defRPr/>
            </a:lvl5pPr>
            <a:lvl6pPr marL="2743132" lvl="5" indent="-380990" rtl="0">
              <a:spcBef>
                <a:spcPts val="0"/>
              </a:spcBef>
              <a:spcAft>
                <a:spcPts val="0"/>
              </a:spcAft>
              <a:buSzPts val="2400"/>
              <a:buChar char="▫"/>
              <a:defRPr/>
            </a:lvl6pPr>
            <a:lvl7pPr marL="3200320" lvl="6" indent="-380990" rtl="0">
              <a:spcBef>
                <a:spcPts val="0"/>
              </a:spcBef>
              <a:spcAft>
                <a:spcPts val="0"/>
              </a:spcAft>
              <a:buSzPts val="2400"/>
              <a:buChar char="▫"/>
              <a:defRPr/>
            </a:lvl7pPr>
            <a:lvl8pPr marL="3657509" lvl="7" indent="-380990" rtl="0">
              <a:spcBef>
                <a:spcPts val="0"/>
              </a:spcBef>
              <a:spcAft>
                <a:spcPts val="0"/>
              </a:spcAft>
              <a:buSzPts val="2400"/>
              <a:buChar char="▫"/>
              <a:defRPr/>
            </a:lvl8pPr>
            <a:lvl9pPr marL="4114697" lvl="8" indent="-380990" rtl="0">
              <a:spcBef>
                <a:spcPts val="0"/>
              </a:spcBef>
              <a:spcAft>
                <a:spcPts val="0"/>
              </a:spcAft>
              <a:buSzPts val="2400"/>
              <a:buChar char="▫"/>
              <a:defRPr/>
            </a:lvl9pPr>
          </a:lstStyle>
          <a:p>
            <a:endParaRPr/>
          </a:p>
        </p:txBody>
      </p:sp>
      <p:sp>
        <p:nvSpPr>
          <p:cNvPr id="288" name="Google Shape;288;p5"/>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846723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7D9C6-1886-F542-8581-66B64427F1D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C4645F8-7BD3-4548-AB3C-4F4C6E00BC6E}"/>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F53C6-4760-4947-91A9-DD8F39A87003}"/>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A085E3-F68F-2045-A60E-D00FBBCA465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D7E6073-1BF7-F94F-9C5B-FBB28AFC49F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D7405-3583-1541-9ED8-3D258CAE0C11}"/>
              </a:ext>
            </a:extLst>
          </p:cNvPr>
          <p:cNvSpPr>
            <a:spLocks noGrp="1"/>
          </p:cNvSpPr>
          <p:nvPr>
            <p:ph type="dt" sz="half" idx="10"/>
          </p:nvPr>
        </p:nvSpPr>
        <p:spPr/>
        <p:txBody>
          <a:bodyPr/>
          <a:lstStyle/>
          <a:p>
            <a:fld id="{CFE3B44D-5045-BD48-AED9-1E4EDA276324}" type="datetimeFigureOut">
              <a:rPr lang="en-US" smtClean="0"/>
              <a:t>2/17/2021</a:t>
            </a:fld>
            <a:endParaRPr lang="en-US"/>
          </a:p>
        </p:txBody>
      </p:sp>
      <p:sp>
        <p:nvSpPr>
          <p:cNvPr id="8" name="Footer Placeholder 7">
            <a:extLst>
              <a:ext uri="{FF2B5EF4-FFF2-40B4-BE49-F238E27FC236}">
                <a16:creationId xmlns:a16="http://schemas.microsoft.com/office/drawing/2014/main" id="{C5F262B5-C78A-8E4E-BD89-F69CBBF57F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9B8CF7-10AE-A748-9FC2-6B4FF5BA08EF}"/>
              </a:ext>
            </a:extLst>
          </p:cNvPr>
          <p:cNvSpPr>
            <a:spLocks noGrp="1"/>
          </p:cNvSpPr>
          <p:nvPr>
            <p:ph type="sldNum" sz="quarter" idx="12"/>
          </p:nvPr>
        </p:nvSpPr>
        <p:spPr/>
        <p:txBody>
          <a:bodyPr/>
          <a:lstStyle/>
          <a:p>
            <a:fld id="{728FAEAB-1F98-0043-939B-8BEDAF37F645}" type="slidenum">
              <a:rPr lang="en-US" smtClean="0"/>
              <a:t>‹#›</a:t>
            </a:fld>
            <a:endParaRPr lang="en-US"/>
          </a:p>
        </p:txBody>
      </p:sp>
    </p:spTree>
    <p:extLst>
      <p:ext uri="{BB962C8B-B14F-4D97-AF65-F5344CB8AC3E}">
        <p14:creationId xmlns:p14="http://schemas.microsoft.com/office/powerpoint/2010/main" val="1356379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5F238493-602A-9D41-9AF0-6823E217F020}" type="datetimeFigureOut">
              <a:rPr lang="en-US" smtClean="0"/>
              <a:t>2/17/2021</a:t>
            </a:fld>
            <a:endParaRPr lang="en-US"/>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94A3DA34-89FD-C249-9CD8-62B77BC93BC4}" type="slidenum">
              <a:rPr lang="en-US" smtClean="0"/>
              <a:t>‹#›</a:t>
            </a:fld>
            <a:endParaRPr lang="en-US"/>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4484422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1100" y="664300"/>
            <a:ext cx="7843200" cy="6537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Barlow Light"/>
                <a:ea typeface="Barlow Light"/>
                <a:cs typeface="Barlow Light"/>
                <a:sym typeface="Barlow Light"/>
              </a:defRPr>
            </a:lvl1pPr>
            <a:lvl2pPr lvl="1" algn="ctr" rtl="0">
              <a:buNone/>
              <a:defRPr sz="1300">
                <a:solidFill>
                  <a:schemeClr val="accent1"/>
                </a:solidFill>
                <a:latin typeface="Barlow Light"/>
                <a:ea typeface="Barlow Light"/>
                <a:cs typeface="Barlow Light"/>
                <a:sym typeface="Barlow Light"/>
              </a:defRPr>
            </a:lvl2pPr>
            <a:lvl3pPr lvl="2" algn="ctr" rtl="0">
              <a:buNone/>
              <a:defRPr sz="1300">
                <a:solidFill>
                  <a:schemeClr val="accent1"/>
                </a:solidFill>
                <a:latin typeface="Barlow Light"/>
                <a:ea typeface="Barlow Light"/>
                <a:cs typeface="Barlow Light"/>
                <a:sym typeface="Barlow Light"/>
              </a:defRPr>
            </a:lvl3pPr>
            <a:lvl4pPr lvl="3" algn="ctr" rtl="0">
              <a:buNone/>
              <a:defRPr sz="1300">
                <a:solidFill>
                  <a:schemeClr val="accent1"/>
                </a:solidFill>
                <a:latin typeface="Barlow Light"/>
                <a:ea typeface="Barlow Light"/>
                <a:cs typeface="Barlow Light"/>
                <a:sym typeface="Barlow Light"/>
              </a:defRPr>
            </a:lvl4pPr>
            <a:lvl5pPr lvl="4" algn="ctr" rtl="0">
              <a:buNone/>
              <a:defRPr sz="1300">
                <a:solidFill>
                  <a:schemeClr val="accent1"/>
                </a:solidFill>
                <a:latin typeface="Barlow Light"/>
                <a:ea typeface="Barlow Light"/>
                <a:cs typeface="Barlow Light"/>
                <a:sym typeface="Barlow Light"/>
              </a:defRPr>
            </a:lvl5pPr>
            <a:lvl6pPr lvl="5" algn="ctr" rtl="0">
              <a:buNone/>
              <a:defRPr sz="1300">
                <a:solidFill>
                  <a:schemeClr val="accent1"/>
                </a:solidFill>
                <a:latin typeface="Barlow Light"/>
                <a:ea typeface="Barlow Light"/>
                <a:cs typeface="Barlow Light"/>
                <a:sym typeface="Barlow Light"/>
              </a:defRPr>
            </a:lvl6pPr>
            <a:lvl7pPr lvl="6" algn="ctr" rtl="0">
              <a:buNone/>
              <a:defRPr sz="1300">
                <a:solidFill>
                  <a:schemeClr val="accent1"/>
                </a:solidFill>
                <a:latin typeface="Barlow Light"/>
                <a:ea typeface="Barlow Light"/>
                <a:cs typeface="Barlow Light"/>
                <a:sym typeface="Barlow Light"/>
              </a:defRPr>
            </a:lvl7pPr>
            <a:lvl8pPr lvl="7" algn="ctr" rtl="0">
              <a:buNone/>
              <a:defRPr sz="1300">
                <a:solidFill>
                  <a:schemeClr val="accent1"/>
                </a:solidFill>
                <a:latin typeface="Barlow Light"/>
                <a:ea typeface="Barlow Light"/>
                <a:cs typeface="Barlow Light"/>
                <a:sym typeface="Barlow Light"/>
              </a:defRPr>
            </a:lvl8pPr>
            <a:lvl9pPr lvl="8" algn="ctr" rtl="0">
              <a:buNone/>
              <a:defRPr sz="13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3" r:id="rId2"/>
    <p:sldLayoutId id="2147483673" r:id="rId3"/>
    <p:sldLayoutId id="2147483674" r:id="rId4"/>
    <p:sldLayoutId id="2147483677" r:id="rId5"/>
    <p:sldLayoutId id="2147483678" r:id="rId6"/>
    <p:sldLayoutId id="2147483692" r:id="rId7"/>
    <p:sldLayoutId id="2147483693"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fld id="{5F238493-602A-9D41-9AF0-6823E217F020}" type="datetimeFigureOut">
              <a:rPr lang="en-US" smtClean="0"/>
              <a:t>2/17/2021</a:t>
            </a:fld>
            <a:endParaRPr lang="en-US"/>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fld id="{94A3DA34-89FD-C249-9CD8-62B77BC93BC4}" type="slidenum">
              <a:rPr lang="en-US" smtClean="0"/>
              <a:t>‹#›</a:t>
            </a:fld>
            <a:endParaRPr lang="en-US"/>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445260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4000" dirty="0">
                <a:latin typeface="Berlin Sans FB Demi" panose="020E0802020502020306" pitchFamily="34" charset="0"/>
              </a:rPr>
              <a:t>WELCOME</a:t>
            </a:r>
            <a:br>
              <a:rPr lang="en" sz="4000" dirty="0"/>
            </a:br>
            <a:r>
              <a:rPr lang="en" sz="4000" dirty="0">
                <a:latin typeface="Berlin Sans FB Demi" panose="020E0802020502020306" pitchFamily="34" charset="0"/>
              </a:rPr>
              <a:t>SYLVAN HILLS MIDDLE </a:t>
            </a:r>
            <a:br>
              <a:rPr lang="en" sz="4000" dirty="0">
                <a:latin typeface="Berlin Sans FB Demi" panose="020E0802020502020306" pitchFamily="34" charset="0"/>
              </a:rPr>
            </a:br>
            <a:r>
              <a:rPr lang="en" sz="4000" dirty="0">
                <a:latin typeface="Berlin Sans FB Demi" panose="020E0802020502020306" pitchFamily="34" charset="0"/>
              </a:rPr>
              <a:t>GO TEAM MEETING</a:t>
            </a:r>
            <a:endParaRPr sz="4000" dirty="0">
              <a:latin typeface="Berlin Sans FB Demi" panose="020E0802020502020306" pitchFamily="34" charset="0"/>
            </a:endParaRPr>
          </a:p>
        </p:txBody>
      </p:sp>
      <p:pic>
        <p:nvPicPr>
          <p:cNvPr id="3" name="Picture 2">
            <a:extLst>
              <a:ext uri="{FF2B5EF4-FFF2-40B4-BE49-F238E27FC236}">
                <a16:creationId xmlns:a16="http://schemas.microsoft.com/office/drawing/2014/main" id="{A8F91459-7C0D-6545-81E8-EDCB193C19F0}"/>
              </a:ext>
            </a:extLst>
          </p:cNvPr>
          <p:cNvPicPr>
            <a:picLocks noChangeAspect="1"/>
          </p:cNvPicPr>
          <p:nvPr/>
        </p:nvPicPr>
        <p:blipFill>
          <a:blip r:embed="rId3"/>
          <a:stretch>
            <a:fillRect/>
          </a:stretch>
        </p:blipFill>
        <p:spPr>
          <a:xfrm>
            <a:off x="6556917" y="1541278"/>
            <a:ext cx="2060497" cy="206049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675805" y="108007"/>
            <a:ext cx="6172200" cy="29278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000" dirty="0">
                <a:solidFill>
                  <a:sysClr val="windowText" lastClr="000000"/>
                </a:solidFill>
                <a:latin typeface="Calibri"/>
              </a:rPr>
              <a:t>Budget by Function – Non-staffing</a:t>
            </a: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dirty="0">
              <a:solidFill>
                <a:srgbClr val="F5F5F5"/>
              </a:solidFill>
            </a:endParaRPr>
          </a:p>
        </p:txBody>
      </p:sp>
      <p:pic>
        <p:nvPicPr>
          <p:cNvPr id="5" name="Picture 4">
            <a:extLst>
              <a:ext uri="{FF2B5EF4-FFF2-40B4-BE49-F238E27FC236}">
                <a16:creationId xmlns:a16="http://schemas.microsoft.com/office/drawing/2014/main" id="{87F887B6-1F27-4A0F-ADE8-369C9B4134FB}"/>
              </a:ext>
            </a:extLst>
          </p:cNvPr>
          <p:cNvPicPr>
            <a:picLocks noChangeAspect="1"/>
          </p:cNvPicPr>
          <p:nvPr/>
        </p:nvPicPr>
        <p:blipFill>
          <a:blip r:embed="rId3"/>
          <a:stretch>
            <a:fillRect/>
          </a:stretch>
        </p:blipFill>
        <p:spPr>
          <a:xfrm>
            <a:off x="1002535" y="597073"/>
            <a:ext cx="7733842" cy="4438420"/>
          </a:xfrm>
          <a:prstGeom prst="rect">
            <a:avLst/>
          </a:prstGeom>
        </p:spPr>
      </p:pic>
    </p:spTree>
    <p:extLst>
      <p:ext uri="{BB962C8B-B14F-4D97-AF65-F5344CB8AC3E}">
        <p14:creationId xmlns:p14="http://schemas.microsoft.com/office/powerpoint/2010/main" val="225826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hidden="1">
            <a:extLst>
              <a:ext uri="{FF2B5EF4-FFF2-40B4-BE49-F238E27FC236}">
                <a16:creationId xmlns:a16="http://schemas.microsoft.com/office/drawing/2014/main" id="{9FAD579E-4FC0-47FE-8A06-C506EBD98F50}"/>
              </a:ext>
            </a:extLst>
          </p:cNvPr>
          <p:cNvSpPr>
            <a:spLocks noGrp="1"/>
          </p:cNvSpPr>
          <p:nvPr>
            <p:ph type="sldNum" sz="quarter" idx="12"/>
          </p:nvPr>
        </p:nvSpPr>
        <p:spPr>
          <a:xfrm>
            <a:off x="8504254" y="4489800"/>
            <a:ext cx="653700" cy="653700"/>
          </a:xfrm>
        </p:spPr>
        <p:txBody>
          <a:bodyPr wrap="square" anchor="ctr">
            <a:normAutofit/>
          </a:bodyPr>
          <a:lstStyle/>
          <a:p>
            <a:pPr marL="0" lvl="0" indent="0" rtl="0">
              <a:spcBef>
                <a:spcPts val="0"/>
              </a:spcBef>
              <a:spcAft>
                <a:spcPts val="600"/>
              </a:spcAft>
              <a:buNone/>
            </a:pPr>
            <a:fld id="{00000000-1234-1234-1234-123412341234}" type="slidenum">
              <a:rPr lang="en" smtClean="0"/>
              <a:pPr marL="0" lvl="0" indent="0" rtl="0">
                <a:spcBef>
                  <a:spcPts val="0"/>
                </a:spcBef>
                <a:spcAft>
                  <a:spcPts val="600"/>
                </a:spcAft>
                <a:buNone/>
              </a:pPr>
              <a:t>11</a:t>
            </a:fld>
            <a:endParaRPr lang="en"/>
          </a:p>
        </p:txBody>
      </p:sp>
      <p:sp>
        <p:nvSpPr>
          <p:cNvPr id="8" name="Title 1">
            <a:extLst>
              <a:ext uri="{FF2B5EF4-FFF2-40B4-BE49-F238E27FC236}">
                <a16:creationId xmlns:a16="http://schemas.microsoft.com/office/drawing/2014/main" id="{A4D4F0A5-5CFE-4426-A853-BFD78D630438}"/>
              </a:ext>
            </a:extLst>
          </p:cNvPr>
          <p:cNvSpPr txBox="1">
            <a:spLocks/>
          </p:cNvSpPr>
          <p:nvPr/>
        </p:nvSpPr>
        <p:spPr>
          <a:xfrm>
            <a:off x="366149" y="0"/>
            <a:ext cx="8411702" cy="618169"/>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800" b="1">
                <a:solidFill>
                  <a:sysClr val="windowText" lastClr="000000"/>
                </a:solidFill>
                <a:latin typeface="Calibri"/>
              </a:rPr>
              <a:t>Budget by Function – Non-staffing</a:t>
            </a:r>
            <a:endParaRPr lang="en-US" sz="2800" b="1" dirty="0">
              <a:solidFill>
                <a:sysClr val="windowText" lastClr="000000"/>
              </a:solidFill>
              <a:latin typeface="Calibri"/>
            </a:endParaRPr>
          </a:p>
        </p:txBody>
      </p:sp>
      <p:pic>
        <p:nvPicPr>
          <p:cNvPr id="4" name="Picture 3">
            <a:extLst>
              <a:ext uri="{FF2B5EF4-FFF2-40B4-BE49-F238E27FC236}">
                <a16:creationId xmlns:a16="http://schemas.microsoft.com/office/drawing/2014/main" id="{6071D78B-A8B5-422F-ACF0-F4673314B0ED}"/>
              </a:ext>
            </a:extLst>
          </p:cNvPr>
          <p:cNvPicPr>
            <a:picLocks noChangeAspect="1"/>
          </p:cNvPicPr>
          <p:nvPr/>
        </p:nvPicPr>
        <p:blipFill>
          <a:blip r:embed="rId2"/>
          <a:stretch>
            <a:fillRect/>
          </a:stretch>
        </p:blipFill>
        <p:spPr>
          <a:xfrm>
            <a:off x="209320" y="618168"/>
            <a:ext cx="8692309" cy="4405523"/>
          </a:xfrm>
          <a:prstGeom prst="rect">
            <a:avLst/>
          </a:prstGeom>
        </p:spPr>
      </p:pic>
    </p:spTree>
    <p:extLst>
      <p:ext uri="{BB962C8B-B14F-4D97-AF65-F5344CB8AC3E}">
        <p14:creationId xmlns:p14="http://schemas.microsoft.com/office/powerpoint/2010/main" val="134223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EDD2-09BC-FE4F-92A5-495610A09981}"/>
              </a:ext>
            </a:extLst>
          </p:cNvPr>
          <p:cNvSpPr>
            <a:spLocks noGrp="1"/>
          </p:cNvSpPr>
          <p:nvPr>
            <p:ph type="title"/>
          </p:nvPr>
        </p:nvSpPr>
        <p:spPr>
          <a:xfrm>
            <a:off x="395326" y="670843"/>
            <a:ext cx="4284300" cy="653700"/>
          </a:xfrm>
        </p:spPr>
        <p:txBody>
          <a:bodyPr/>
          <a:lstStyle/>
          <a:p>
            <a:r>
              <a:rPr lang="en-US" sz="3600" dirty="0">
                <a:solidFill>
                  <a:srgbClr val="FFC000"/>
                </a:solidFill>
              </a:rPr>
              <a:t>PRINCIPAL’S REPORT</a:t>
            </a:r>
          </a:p>
        </p:txBody>
      </p:sp>
      <p:sp>
        <p:nvSpPr>
          <p:cNvPr id="4" name="Slide Number Placeholder 3">
            <a:extLst>
              <a:ext uri="{FF2B5EF4-FFF2-40B4-BE49-F238E27FC236}">
                <a16:creationId xmlns:a16="http://schemas.microsoft.com/office/drawing/2014/main" id="{504F9A05-7D7F-EE47-9D6B-82A857CFEBB4}"/>
              </a:ext>
            </a:extLst>
          </p:cNvPr>
          <p:cNvSpPr>
            <a:spLocks noGrp="1"/>
          </p:cNvSpPr>
          <p:nvPr>
            <p:ph type="sldNum" idx="12"/>
          </p:nvPr>
        </p:nvSpPr>
        <p:spPr/>
        <p:txBody>
          <a:bodyPr/>
          <a:lstStyle/>
          <a:p>
            <a:pPr algn="ctr" defTabSz="685800">
              <a:buClrTx/>
            </a:pPr>
            <a:endParaRPr lang="en" kern="1200" dirty="0">
              <a:solidFill>
                <a:prstClr val="white"/>
              </a:solidFill>
              <a:latin typeface="Franklin Gothic Book" panose="020B0503020102020204"/>
              <a:ea typeface="+mn-ea"/>
              <a:cs typeface="+mn-cs"/>
            </a:endParaRPr>
          </a:p>
        </p:txBody>
      </p:sp>
      <p:sp>
        <p:nvSpPr>
          <p:cNvPr id="7" name="TextBox 6">
            <a:extLst>
              <a:ext uri="{FF2B5EF4-FFF2-40B4-BE49-F238E27FC236}">
                <a16:creationId xmlns:a16="http://schemas.microsoft.com/office/drawing/2014/main" id="{2CCAF280-A993-854A-8BD6-C3A64F37E69B}"/>
              </a:ext>
            </a:extLst>
          </p:cNvPr>
          <p:cNvSpPr txBox="1"/>
          <p:nvPr/>
        </p:nvSpPr>
        <p:spPr>
          <a:xfrm>
            <a:off x="6135975" y="588408"/>
            <a:ext cx="3021980" cy="3785652"/>
          </a:xfrm>
          <a:prstGeom prst="rect">
            <a:avLst/>
          </a:prstGeom>
          <a:solidFill>
            <a:srgbClr val="FFC000"/>
          </a:solidFill>
        </p:spPr>
        <p:txBody>
          <a:bodyPr wrap="square" rtlCol="0">
            <a:spAutoFit/>
          </a:bodyPr>
          <a:lstStyle/>
          <a:p>
            <a:pPr marL="285743" indent="-285743" defTabSz="685800">
              <a:buClrTx/>
              <a:buFont typeface="Arial" panose="020B0604020202020204" pitchFamily="34" charset="0"/>
              <a:buChar char="•"/>
            </a:pPr>
            <a:r>
              <a:rPr lang="en-US" sz="2100" kern="1200" dirty="0">
                <a:solidFill>
                  <a:prstClr val="black"/>
                </a:solidFill>
                <a:latin typeface="Franklin Gothic Book" panose="020B0503020102020204"/>
                <a:ea typeface="+mn-ea"/>
                <a:cs typeface="+mn-cs"/>
              </a:rPr>
              <a:t>Return to Learn: Phase 2 Updates</a:t>
            </a: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defTabSz="685800">
              <a:buClrTx/>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marL="285743" indent="-285743" defTabSz="685800">
              <a:buClrTx/>
              <a:buFont typeface="Arial" panose="020B0604020202020204" pitchFamily="34" charset="0"/>
              <a:buChar char="•"/>
            </a:pPr>
            <a:endParaRPr lang="en-US" sz="1800" kern="1200" dirty="0">
              <a:solidFill>
                <a:prstClr val="black"/>
              </a:solidFill>
              <a:latin typeface="Franklin Gothic Book" panose="020B0503020102020204"/>
              <a:ea typeface="+mn-ea"/>
              <a:cs typeface="+mn-cs"/>
            </a:endParaRPr>
          </a:p>
          <a:p>
            <a:pPr defTabSz="685800">
              <a:buClrTx/>
            </a:pPr>
            <a:endParaRPr lang="en-US" sz="1800" kern="1200" dirty="0">
              <a:solidFill>
                <a:prstClr val="black"/>
              </a:solidFill>
              <a:latin typeface="Franklin Gothic Book" panose="020B0503020102020204"/>
              <a:ea typeface="+mn-ea"/>
              <a:cs typeface="+mn-cs"/>
            </a:endParaRPr>
          </a:p>
        </p:txBody>
      </p:sp>
      <p:sp>
        <p:nvSpPr>
          <p:cNvPr id="6" name="Oval Callout 5">
            <a:extLst>
              <a:ext uri="{FF2B5EF4-FFF2-40B4-BE49-F238E27FC236}">
                <a16:creationId xmlns:a16="http://schemas.microsoft.com/office/drawing/2014/main" id="{E3BD6098-55F7-E241-8AF4-65F5A1B22092}"/>
              </a:ext>
            </a:extLst>
          </p:cNvPr>
          <p:cNvSpPr/>
          <p:nvPr/>
        </p:nvSpPr>
        <p:spPr>
          <a:xfrm rot="20492211">
            <a:off x="-37254" y="1503695"/>
            <a:ext cx="2976458" cy="1567951"/>
          </a:xfrm>
          <a:prstGeom prst="wedgeEllipseCallout">
            <a:avLst>
              <a:gd name="adj1" fmla="val 63935"/>
              <a:gd name="adj2" fmla="val 32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800" kern="1200" dirty="0">
                <a:solidFill>
                  <a:prstClr val="black"/>
                </a:solidFill>
                <a:latin typeface="Franklin Gothic Book" panose="020B0503020102020204"/>
              </a:rPr>
              <a:t>This week we celebrate… </a:t>
            </a:r>
          </a:p>
          <a:p>
            <a:pPr algn="ctr" defTabSz="685800">
              <a:buClrTx/>
            </a:pPr>
            <a:r>
              <a:rPr lang="en-US" sz="1800" u="sng" kern="1200" dirty="0">
                <a:solidFill>
                  <a:prstClr val="black"/>
                </a:solidFill>
                <a:latin typeface="Franklin Gothic Book" panose="020B0503020102020204"/>
              </a:rPr>
              <a:t>National School Counselors Week</a:t>
            </a:r>
            <a:endParaRPr lang="en-US" sz="1800" kern="1200" dirty="0">
              <a:solidFill>
                <a:prstClr val="black"/>
              </a:solidFill>
              <a:latin typeface="Franklin Gothic Book" panose="020B0503020102020204"/>
            </a:endParaRPr>
          </a:p>
        </p:txBody>
      </p:sp>
      <p:pic>
        <p:nvPicPr>
          <p:cNvPr id="8" name="Picture 7" descr="A picture containing text&#10;&#10;Description automatically generated">
            <a:extLst>
              <a:ext uri="{FF2B5EF4-FFF2-40B4-BE49-F238E27FC236}">
                <a16:creationId xmlns:a16="http://schemas.microsoft.com/office/drawing/2014/main" id="{0285C004-2261-4A95-B068-FEA780EB9B33}"/>
              </a:ext>
            </a:extLst>
          </p:cNvPr>
          <p:cNvPicPr>
            <a:picLocks noChangeAspect="1"/>
          </p:cNvPicPr>
          <p:nvPr/>
        </p:nvPicPr>
        <p:blipFill rotWithShape="1">
          <a:blip r:embed="rId2"/>
          <a:srcRect l="25755" t="8316" r="24878" b="-677"/>
          <a:stretch/>
        </p:blipFill>
        <p:spPr>
          <a:xfrm>
            <a:off x="3609684" y="1358303"/>
            <a:ext cx="2139884" cy="3662088"/>
          </a:xfrm>
          <a:prstGeom prst="rect">
            <a:avLst/>
          </a:prstGeom>
        </p:spPr>
      </p:pic>
    </p:spTree>
    <p:extLst>
      <p:ext uri="{BB962C8B-B14F-4D97-AF65-F5344CB8AC3E}">
        <p14:creationId xmlns:p14="http://schemas.microsoft.com/office/powerpoint/2010/main" val="28698905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4C70-5E4A-564B-984E-14A0AE67D73F}"/>
              </a:ext>
            </a:extLst>
          </p:cNvPr>
          <p:cNvSpPr>
            <a:spLocks noGrp="1"/>
          </p:cNvSpPr>
          <p:nvPr>
            <p:ph type="title"/>
          </p:nvPr>
        </p:nvSpPr>
        <p:spPr>
          <a:xfrm>
            <a:off x="5994089" y="446054"/>
            <a:ext cx="2655065" cy="1154163"/>
          </a:xfrm>
        </p:spPr>
        <p:txBody>
          <a:bodyPr>
            <a:noAutofit/>
          </a:bodyPr>
          <a:lstStyle/>
          <a:p>
            <a:pPr algn="ctr"/>
            <a:r>
              <a:rPr lang="en-US" sz="4000" b="1" dirty="0">
                <a:latin typeface="Baloo" panose="03080902040302020200" pitchFamily="66" charset="77"/>
                <a:cs typeface="Baloo" panose="03080902040302020200" pitchFamily="66" charset="77"/>
              </a:rPr>
              <a:t>Traditional Bell Schedule</a:t>
            </a:r>
          </a:p>
        </p:txBody>
      </p:sp>
      <p:pic>
        <p:nvPicPr>
          <p:cNvPr id="4" name="Picture 3"/>
          <p:cNvPicPr>
            <a:picLocks noChangeAspect="1"/>
          </p:cNvPicPr>
          <p:nvPr/>
        </p:nvPicPr>
        <p:blipFill>
          <a:blip r:embed="rId2"/>
          <a:stretch>
            <a:fillRect/>
          </a:stretch>
        </p:blipFill>
        <p:spPr>
          <a:xfrm>
            <a:off x="6323682" y="2571750"/>
            <a:ext cx="2185955" cy="1879064"/>
          </a:xfrm>
          <a:prstGeom prst="rect">
            <a:avLst/>
          </a:prstGeom>
        </p:spPr>
      </p:pic>
      <p:pic>
        <p:nvPicPr>
          <p:cNvPr id="8" name="Content Placeholder 7">
            <a:extLst>
              <a:ext uri="{FF2B5EF4-FFF2-40B4-BE49-F238E27FC236}">
                <a16:creationId xmlns:a16="http://schemas.microsoft.com/office/drawing/2014/main" id="{4BEBCBDD-D9B7-49A7-91CC-20C76642E507}"/>
              </a:ext>
            </a:extLst>
          </p:cNvPr>
          <p:cNvPicPr>
            <a:picLocks noGrp="1" noChangeAspect="1"/>
          </p:cNvPicPr>
          <p:nvPr>
            <p:ph idx="1"/>
          </p:nvPr>
        </p:nvPicPr>
        <p:blipFill>
          <a:blip r:embed="rId3"/>
          <a:stretch>
            <a:fillRect/>
          </a:stretch>
        </p:blipFill>
        <p:spPr>
          <a:xfrm>
            <a:off x="737217" y="167860"/>
            <a:ext cx="5035622" cy="4975639"/>
          </a:xfrm>
          <a:prstGeom prst="rect">
            <a:avLst/>
          </a:prstGeom>
        </p:spPr>
      </p:pic>
    </p:spTree>
    <p:extLst>
      <p:ext uri="{BB962C8B-B14F-4D97-AF65-F5344CB8AC3E}">
        <p14:creationId xmlns:p14="http://schemas.microsoft.com/office/powerpoint/2010/main" val="2029633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983C5-AC14-40B0-A84D-D50431A8B1DD}"/>
              </a:ext>
            </a:extLst>
          </p:cNvPr>
          <p:cNvSpPr>
            <a:spLocks noGrp="1"/>
          </p:cNvSpPr>
          <p:nvPr>
            <p:ph type="title"/>
          </p:nvPr>
        </p:nvSpPr>
        <p:spPr>
          <a:xfrm>
            <a:off x="415636" y="664300"/>
            <a:ext cx="8088664" cy="653700"/>
          </a:xfrm>
        </p:spPr>
        <p:txBody>
          <a:bodyPr>
            <a:noAutofit/>
          </a:bodyPr>
          <a:lstStyle/>
          <a:p>
            <a:r>
              <a:rPr lang="en-US" sz="2800" b="1" dirty="0"/>
              <a:t>4th Quarter Intent-to-Return</a:t>
            </a:r>
          </a:p>
        </p:txBody>
      </p:sp>
      <p:sp>
        <p:nvSpPr>
          <p:cNvPr id="3" name="Content Placeholder 2">
            <a:extLst>
              <a:ext uri="{FF2B5EF4-FFF2-40B4-BE49-F238E27FC236}">
                <a16:creationId xmlns:a16="http://schemas.microsoft.com/office/drawing/2014/main" id="{0FFF9D31-FEBD-4AB1-BBE0-92A05CB6910A}"/>
              </a:ext>
            </a:extLst>
          </p:cNvPr>
          <p:cNvSpPr>
            <a:spLocks noGrp="1"/>
          </p:cNvSpPr>
          <p:nvPr>
            <p:ph type="body" idx="1"/>
          </p:nvPr>
        </p:nvSpPr>
        <p:spPr>
          <a:xfrm>
            <a:off x="724025" y="1461154"/>
            <a:ext cx="5056887" cy="2639791"/>
          </a:xfrm>
        </p:spPr>
        <p:txBody>
          <a:bodyPr/>
          <a:lstStyle/>
          <a:p>
            <a:pPr marL="101600" indent="0">
              <a:buNone/>
            </a:pPr>
            <a:r>
              <a:rPr lang="en-US" sz="2800" dirty="0">
                <a:solidFill>
                  <a:srgbClr val="000000"/>
                </a:solidFill>
              </a:rPr>
              <a:t>Families must declare their student’s Intent-to-Return to APS schools beginning February 17</a:t>
            </a:r>
            <a:r>
              <a:rPr lang="en-US" sz="2800" baseline="30000" dirty="0">
                <a:solidFill>
                  <a:srgbClr val="000000"/>
                </a:solidFill>
              </a:rPr>
              <a:t>th</a:t>
            </a:r>
            <a:r>
              <a:rPr lang="en-US" sz="2800" dirty="0">
                <a:solidFill>
                  <a:srgbClr val="000000"/>
                </a:solidFill>
              </a:rPr>
              <a:t> and before March 1</a:t>
            </a:r>
            <a:r>
              <a:rPr lang="en-US" sz="2800" baseline="30000" dirty="0">
                <a:solidFill>
                  <a:srgbClr val="000000"/>
                </a:solidFill>
              </a:rPr>
              <a:t>st</a:t>
            </a:r>
            <a:r>
              <a:rPr lang="en-US" sz="2800" dirty="0">
                <a:solidFill>
                  <a:srgbClr val="000000"/>
                </a:solidFill>
              </a:rPr>
              <a:t> for the 4</a:t>
            </a:r>
            <a:r>
              <a:rPr lang="en-US" sz="2800" baseline="30000" dirty="0">
                <a:solidFill>
                  <a:srgbClr val="000000"/>
                </a:solidFill>
              </a:rPr>
              <a:t>th</a:t>
            </a:r>
            <a:r>
              <a:rPr lang="en-US" sz="2800" dirty="0">
                <a:solidFill>
                  <a:srgbClr val="000000"/>
                </a:solidFill>
              </a:rPr>
              <a:t> Quarter.</a:t>
            </a:r>
          </a:p>
          <a:p>
            <a:endParaRPr lang="en-US" dirty="0"/>
          </a:p>
        </p:txBody>
      </p:sp>
      <p:pic>
        <p:nvPicPr>
          <p:cNvPr id="1026" name="Picture 2" descr="Facebook">
            <a:extLst>
              <a:ext uri="{FF2B5EF4-FFF2-40B4-BE49-F238E27FC236}">
                <a16:creationId xmlns:a16="http://schemas.microsoft.com/office/drawing/2014/main" id="{09E4F870-098F-42B3-81D0-C9FF990C1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3708" y="1488281"/>
            <a:ext cx="2826327" cy="2166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92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3B4AD-B076-EF45-BF35-60E49B01A745}"/>
              </a:ext>
            </a:extLst>
          </p:cNvPr>
          <p:cNvSpPr>
            <a:spLocks noGrp="1"/>
          </p:cNvSpPr>
          <p:nvPr>
            <p:ph type="title"/>
          </p:nvPr>
        </p:nvSpPr>
        <p:spPr>
          <a:xfrm>
            <a:off x="775312" y="202778"/>
            <a:ext cx="4583846" cy="1114425"/>
          </a:xfrm>
        </p:spPr>
        <p:txBody>
          <a:bodyPr>
            <a:normAutofit/>
          </a:bodyPr>
          <a:lstStyle/>
          <a:p>
            <a:pPr algn="ctr"/>
            <a:r>
              <a:rPr lang="en-US" b="1" dirty="0">
                <a:highlight>
                  <a:srgbClr val="FFFF00"/>
                </a:highlight>
                <a:latin typeface="Impact" panose="020B0806030902050204" pitchFamily="34" charset="0"/>
              </a:rPr>
              <a:t>Day One</a:t>
            </a:r>
            <a:br>
              <a:rPr lang="en-US" b="1" dirty="0">
                <a:highlight>
                  <a:srgbClr val="FFFF00"/>
                </a:highlight>
                <a:latin typeface="Impact" panose="020B0806030902050204" pitchFamily="34" charset="0"/>
              </a:rPr>
            </a:br>
            <a:r>
              <a:rPr lang="en-US" b="1" dirty="0">
                <a:highlight>
                  <a:srgbClr val="FFFF00"/>
                </a:highlight>
                <a:latin typeface="Impact" panose="020B0806030902050204" pitchFamily="34" charset="0"/>
              </a:rPr>
              <a:t>(Teachers’ Viewpoint)</a:t>
            </a:r>
          </a:p>
        </p:txBody>
      </p:sp>
      <p:pic>
        <p:nvPicPr>
          <p:cNvPr id="5" name="Content Placeholder 4" descr="Chart, pie chart&#10;&#10;Description automatically generated">
            <a:extLst>
              <a:ext uri="{FF2B5EF4-FFF2-40B4-BE49-F238E27FC236}">
                <a16:creationId xmlns:a16="http://schemas.microsoft.com/office/drawing/2014/main" id="{D9F4B934-A462-2145-A199-89CB77E2ED6C}"/>
              </a:ext>
            </a:extLst>
          </p:cNvPr>
          <p:cNvPicPr>
            <a:picLocks noGrp="1" noChangeAspect="1"/>
          </p:cNvPicPr>
          <p:nvPr>
            <p:ph sz="half" idx="4294967295"/>
          </p:nvPr>
        </p:nvPicPr>
        <p:blipFill>
          <a:blip r:embed="rId2"/>
          <a:stretch>
            <a:fillRect/>
          </a:stretch>
        </p:blipFill>
        <p:spPr>
          <a:xfrm>
            <a:off x="524623" y="1134737"/>
            <a:ext cx="5078705" cy="3437263"/>
          </a:xfrm>
        </p:spPr>
      </p:pic>
      <p:pic>
        <p:nvPicPr>
          <p:cNvPr id="8" name="Content Placeholder 7" descr="Chart, pie chart&#10;&#10;Description automatically generated">
            <a:extLst>
              <a:ext uri="{FF2B5EF4-FFF2-40B4-BE49-F238E27FC236}">
                <a16:creationId xmlns:a16="http://schemas.microsoft.com/office/drawing/2014/main" id="{749B16AE-427B-5444-B894-C99619529A14}"/>
              </a:ext>
            </a:extLst>
          </p:cNvPr>
          <p:cNvPicPr>
            <a:picLocks noGrp="1" noChangeAspect="1"/>
          </p:cNvPicPr>
          <p:nvPr>
            <p:ph sz="half" idx="4294967295"/>
          </p:nvPr>
        </p:nvPicPr>
        <p:blipFill>
          <a:blip r:embed="rId3"/>
          <a:stretch>
            <a:fillRect/>
          </a:stretch>
        </p:blipFill>
        <p:spPr>
          <a:xfrm>
            <a:off x="4990641" y="1830313"/>
            <a:ext cx="4153359" cy="2960649"/>
          </a:xfrm>
        </p:spPr>
      </p:pic>
      <p:pic>
        <p:nvPicPr>
          <p:cNvPr id="10" name="Picture 9" descr="A picture containing shape&#10;&#10;Description automatically generated">
            <a:extLst>
              <a:ext uri="{FF2B5EF4-FFF2-40B4-BE49-F238E27FC236}">
                <a16:creationId xmlns:a16="http://schemas.microsoft.com/office/drawing/2014/main" id="{FCF0D720-AE46-7249-847F-CC2159381DFE}"/>
              </a:ext>
            </a:extLst>
          </p:cNvPr>
          <p:cNvPicPr>
            <a:picLocks noChangeAspect="1"/>
          </p:cNvPicPr>
          <p:nvPr/>
        </p:nvPicPr>
        <p:blipFill>
          <a:blip r:embed="rId4"/>
          <a:stretch>
            <a:fillRect/>
          </a:stretch>
        </p:blipFill>
        <p:spPr>
          <a:xfrm rot="731448">
            <a:off x="5948177" y="-111750"/>
            <a:ext cx="3260986" cy="2170594"/>
          </a:xfrm>
          <a:prstGeom prst="rect">
            <a:avLst/>
          </a:prstGeom>
        </p:spPr>
      </p:pic>
    </p:spTree>
    <p:extLst>
      <p:ext uri="{BB962C8B-B14F-4D97-AF65-F5344CB8AC3E}">
        <p14:creationId xmlns:p14="http://schemas.microsoft.com/office/powerpoint/2010/main" val="15399712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DA165F-C5FA-AF43-BFCE-6768C7E7395C}"/>
              </a:ext>
            </a:extLst>
          </p:cNvPr>
          <p:cNvSpPr>
            <a:spLocks noGrp="1"/>
          </p:cNvSpPr>
          <p:nvPr>
            <p:ph type="body" idx="4294967295"/>
          </p:nvPr>
        </p:nvSpPr>
        <p:spPr>
          <a:xfrm>
            <a:off x="776297" y="1892634"/>
            <a:ext cx="3868738" cy="617538"/>
          </a:xfrm>
        </p:spPr>
        <p:txBody>
          <a:bodyPr>
            <a:normAutofit/>
          </a:bodyPr>
          <a:lstStyle/>
          <a:p>
            <a:pPr marL="0" indent="0">
              <a:buNone/>
            </a:pPr>
            <a:r>
              <a:rPr lang="en-US" sz="2400" b="1" dirty="0">
                <a:latin typeface="Impact" panose="020B0806030902050204" pitchFamily="34" charset="0"/>
              </a:rPr>
              <a:t>What did you like most?</a:t>
            </a:r>
          </a:p>
        </p:txBody>
      </p:sp>
      <p:sp>
        <p:nvSpPr>
          <p:cNvPr id="6" name="Content Placeholder 5">
            <a:extLst>
              <a:ext uri="{FF2B5EF4-FFF2-40B4-BE49-F238E27FC236}">
                <a16:creationId xmlns:a16="http://schemas.microsoft.com/office/drawing/2014/main" id="{4EA7BB84-D89D-2E48-9173-352A22D56A37}"/>
              </a:ext>
            </a:extLst>
          </p:cNvPr>
          <p:cNvSpPr>
            <a:spLocks noGrp="1"/>
          </p:cNvSpPr>
          <p:nvPr>
            <p:ph sz="half" idx="4294967295"/>
          </p:nvPr>
        </p:nvSpPr>
        <p:spPr>
          <a:xfrm>
            <a:off x="715446" y="2393881"/>
            <a:ext cx="3868738" cy="2763837"/>
          </a:xfrm>
        </p:spPr>
        <p:txBody>
          <a:bodyPr/>
          <a:lstStyle/>
          <a:p>
            <a:r>
              <a:rPr lang="en-US" sz="2000" dirty="0">
                <a:latin typeface="Britannic Bold" panose="020B0903060703020204" pitchFamily="34" charset="0"/>
              </a:rPr>
              <a:t>Seeing the students</a:t>
            </a:r>
          </a:p>
          <a:p>
            <a:r>
              <a:rPr lang="en-US" sz="2000" dirty="0">
                <a:latin typeface="Britannic Bold" panose="020B0903060703020204" pitchFamily="34" charset="0"/>
              </a:rPr>
              <a:t>Phase II documents and procedures were helpful</a:t>
            </a:r>
          </a:p>
          <a:p>
            <a:r>
              <a:rPr lang="en-US" sz="2000" dirty="0">
                <a:latin typeface="Britannic Bold" panose="020B0903060703020204" pitchFamily="34" charset="0"/>
              </a:rPr>
              <a:t>Calm atmosphere</a:t>
            </a:r>
          </a:p>
          <a:p>
            <a:r>
              <a:rPr lang="en-US" sz="2000" dirty="0">
                <a:latin typeface="Britannic Bold" panose="020B0903060703020204" pitchFamily="34" charset="0"/>
              </a:rPr>
              <a:t>Supportive</a:t>
            </a:r>
          </a:p>
          <a:p>
            <a:endParaRPr lang="en-US" dirty="0"/>
          </a:p>
          <a:p>
            <a:endParaRPr lang="en-US" dirty="0"/>
          </a:p>
        </p:txBody>
      </p:sp>
      <p:sp>
        <p:nvSpPr>
          <p:cNvPr id="7" name="Text Placeholder 6">
            <a:extLst>
              <a:ext uri="{FF2B5EF4-FFF2-40B4-BE49-F238E27FC236}">
                <a16:creationId xmlns:a16="http://schemas.microsoft.com/office/drawing/2014/main" id="{841F59E4-C314-C444-9D1E-1029D535A9B9}"/>
              </a:ext>
            </a:extLst>
          </p:cNvPr>
          <p:cNvSpPr>
            <a:spLocks noGrp="1"/>
          </p:cNvSpPr>
          <p:nvPr>
            <p:ph type="body" sz="quarter" idx="4294967295"/>
          </p:nvPr>
        </p:nvSpPr>
        <p:spPr>
          <a:xfrm>
            <a:off x="4705886" y="1886502"/>
            <a:ext cx="4294895" cy="617538"/>
          </a:xfrm>
        </p:spPr>
        <p:txBody>
          <a:bodyPr>
            <a:noAutofit/>
          </a:bodyPr>
          <a:lstStyle/>
          <a:p>
            <a:pPr marL="0" indent="0">
              <a:buNone/>
            </a:pPr>
            <a:r>
              <a:rPr lang="en-US" sz="2400" dirty="0">
                <a:latin typeface="Impact" panose="020B0806030902050204" pitchFamily="34" charset="0"/>
              </a:rPr>
              <a:t>What changes need to be made?</a:t>
            </a:r>
          </a:p>
        </p:txBody>
      </p:sp>
      <p:sp>
        <p:nvSpPr>
          <p:cNvPr id="8" name="Content Placeholder 7">
            <a:extLst>
              <a:ext uri="{FF2B5EF4-FFF2-40B4-BE49-F238E27FC236}">
                <a16:creationId xmlns:a16="http://schemas.microsoft.com/office/drawing/2014/main" id="{50348BC2-FE52-BC42-AF5E-585D69B4005A}"/>
              </a:ext>
            </a:extLst>
          </p:cNvPr>
          <p:cNvSpPr>
            <a:spLocks noGrp="1"/>
          </p:cNvSpPr>
          <p:nvPr>
            <p:ph sz="quarter" idx="4294967295"/>
          </p:nvPr>
        </p:nvSpPr>
        <p:spPr>
          <a:xfrm>
            <a:off x="5256213" y="2497908"/>
            <a:ext cx="3425079" cy="1743733"/>
          </a:xfrm>
        </p:spPr>
        <p:txBody>
          <a:bodyPr/>
          <a:lstStyle/>
          <a:p>
            <a:r>
              <a:rPr lang="en-US" sz="2000" dirty="0">
                <a:latin typeface="Britannic Bold" panose="020B0903060703020204" pitchFamily="34" charset="0"/>
              </a:rPr>
              <a:t>Transitions</a:t>
            </a:r>
          </a:p>
          <a:p>
            <a:r>
              <a:rPr lang="en-US" sz="2000" dirty="0">
                <a:latin typeface="Britannic Bold" panose="020B0903060703020204" pitchFamily="34" charset="0"/>
              </a:rPr>
              <a:t>Hand sanitizer at the door</a:t>
            </a:r>
          </a:p>
          <a:p>
            <a:r>
              <a:rPr lang="en-US" sz="2000" dirty="0">
                <a:latin typeface="Britannic Bold" panose="020B0903060703020204" pitchFamily="34" charset="0"/>
              </a:rPr>
              <a:t>Faster Dismissal </a:t>
            </a:r>
          </a:p>
          <a:p>
            <a:endParaRPr lang="en-US" dirty="0"/>
          </a:p>
        </p:txBody>
      </p:sp>
      <p:pic>
        <p:nvPicPr>
          <p:cNvPr id="12" name="Picture 11" descr="A picture containing shape&#10;&#10;Description automatically generated">
            <a:extLst>
              <a:ext uri="{FF2B5EF4-FFF2-40B4-BE49-F238E27FC236}">
                <a16:creationId xmlns:a16="http://schemas.microsoft.com/office/drawing/2014/main" id="{5045DF3A-B125-8C4F-81E1-E8A76923E88D}"/>
              </a:ext>
            </a:extLst>
          </p:cNvPr>
          <p:cNvPicPr>
            <a:picLocks noChangeAspect="1"/>
          </p:cNvPicPr>
          <p:nvPr/>
        </p:nvPicPr>
        <p:blipFill>
          <a:blip r:embed="rId2"/>
          <a:stretch>
            <a:fillRect/>
          </a:stretch>
        </p:blipFill>
        <p:spPr>
          <a:xfrm>
            <a:off x="4705886" y="-285413"/>
            <a:ext cx="4128484" cy="2374544"/>
          </a:xfrm>
          <a:prstGeom prst="rect">
            <a:avLst/>
          </a:prstGeom>
        </p:spPr>
      </p:pic>
      <p:sp>
        <p:nvSpPr>
          <p:cNvPr id="13" name="Rectangle 12">
            <a:extLst>
              <a:ext uri="{FF2B5EF4-FFF2-40B4-BE49-F238E27FC236}">
                <a16:creationId xmlns:a16="http://schemas.microsoft.com/office/drawing/2014/main" id="{2E395BE5-F499-F842-BF90-16F992906ACE}"/>
              </a:ext>
            </a:extLst>
          </p:cNvPr>
          <p:cNvSpPr/>
          <p:nvPr/>
        </p:nvSpPr>
        <p:spPr>
          <a:xfrm rot="20485906">
            <a:off x="944021" y="571114"/>
            <a:ext cx="2502929" cy="807913"/>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4800" b="1" dirty="0">
                <a:ln/>
                <a:solidFill>
                  <a:schemeClr val="accent4"/>
                </a:solidFill>
                <a:highlight>
                  <a:srgbClr val="FFFF00"/>
                </a:highlight>
                <a:latin typeface="Impact" panose="020B0806030902050204" pitchFamily="34" charset="0"/>
              </a:rPr>
              <a:t>Teachers</a:t>
            </a:r>
          </a:p>
        </p:txBody>
      </p:sp>
      <p:pic>
        <p:nvPicPr>
          <p:cNvPr id="15" name="Picture 14" descr="A picture containing pool ball, clipart&#10;&#10;Description automatically generated">
            <a:extLst>
              <a:ext uri="{FF2B5EF4-FFF2-40B4-BE49-F238E27FC236}">
                <a16:creationId xmlns:a16="http://schemas.microsoft.com/office/drawing/2014/main" id="{D9B8E3B1-69D6-F04D-8D83-F44571C87F5A}"/>
              </a:ext>
            </a:extLst>
          </p:cNvPr>
          <p:cNvPicPr>
            <a:picLocks noChangeAspect="1"/>
          </p:cNvPicPr>
          <p:nvPr/>
        </p:nvPicPr>
        <p:blipFill>
          <a:blip r:embed="rId3"/>
          <a:stretch>
            <a:fillRect/>
          </a:stretch>
        </p:blipFill>
        <p:spPr>
          <a:xfrm>
            <a:off x="3073706" y="3778786"/>
            <a:ext cx="1813732" cy="1354126"/>
          </a:xfrm>
          <a:prstGeom prst="rect">
            <a:avLst/>
          </a:prstGeom>
        </p:spPr>
      </p:pic>
    </p:spTree>
    <p:extLst>
      <p:ext uri="{BB962C8B-B14F-4D97-AF65-F5344CB8AC3E}">
        <p14:creationId xmlns:p14="http://schemas.microsoft.com/office/powerpoint/2010/main" val="1333341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pie chart&#10;&#10;Description automatically generated">
            <a:extLst>
              <a:ext uri="{FF2B5EF4-FFF2-40B4-BE49-F238E27FC236}">
                <a16:creationId xmlns:a16="http://schemas.microsoft.com/office/drawing/2014/main" id="{5709F806-D1D3-3740-B294-1451F377401D}"/>
              </a:ext>
            </a:extLst>
          </p:cNvPr>
          <p:cNvPicPr>
            <a:picLocks noGrp="1" noChangeAspect="1"/>
          </p:cNvPicPr>
          <p:nvPr>
            <p:ph sz="half" idx="4294967295"/>
          </p:nvPr>
        </p:nvPicPr>
        <p:blipFill>
          <a:blip r:embed="rId2"/>
          <a:stretch>
            <a:fillRect/>
          </a:stretch>
        </p:blipFill>
        <p:spPr>
          <a:xfrm>
            <a:off x="567870" y="1432193"/>
            <a:ext cx="4128483" cy="3568348"/>
          </a:xfrm>
        </p:spPr>
      </p:pic>
      <p:pic>
        <p:nvPicPr>
          <p:cNvPr id="10" name="Content Placeholder 9" descr="Chart, pie chart&#10;&#10;Description automatically generated">
            <a:extLst>
              <a:ext uri="{FF2B5EF4-FFF2-40B4-BE49-F238E27FC236}">
                <a16:creationId xmlns:a16="http://schemas.microsoft.com/office/drawing/2014/main" id="{330B27D0-03C7-6D4F-A8B9-9638EA0DEA91}"/>
              </a:ext>
            </a:extLst>
          </p:cNvPr>
          <p:cNvPicPr>
            <a:picLocks noGrp="1" noChangeAspect="1"/>
          </p:cNvPicPr>
          <p:nvPr>
            <p:ph sz="quarter" idx="4294967295"/>
          </p:nvPr>
        </p:nvPicPr>
        <p:blipFill>
          <a:blip r:embed="rId3"/>
          <a:stretch>
            <a:fillRect/>
          </a:stretch>
        </p:blipFill>
        <p:spPr>
          <a:xfrm>
            <a:off x="4880472" y="1723508"/>
            <a:ext cx="4128483" cy="3243785"/>
          </a:xfrm>
        </p:spPr>
      </p:pic>
      <p:sp>
        <p:nvSpPr>
          <p:cNvPr id="11" name="Rectangle 10">
            <a:extLst>
              <a:ext uri="{FF2B5EF4-FFF2-40B4-BE49-F238E27FC236}">
                <a16:creationId xmlns:a16="http://schemas.microsoft.com/office/drawing/2014/main" id="{EED38149-A2D8-8F40-B225-CAF55978A983}"/>
              </a:ext>
            </a:extLst>
          </p:cNvPr>
          <p:cNvSpPr/>
          <p:nvPr/>
        </p:nvSpPr>
        <p:spPr>
          <a:xfrm rot="20741594">
            <a:off x="669817" y="173222"/>
            <a:ext cx="3947465" cy="954107"/>
          </a:xfrm>
          <a:prstGeom prst="rect">
            <a:avLst/>
          </a:prstGeom>
        </p:spPr>
        <p:txBody>
          <a:bodyPr wrap="square">
            <a:spAutoFit/>
          </a:bodyPr>
          <a:lstStyle/>
          <a:p>
            <a:pPr algn="ctr"/>
            <a:r>
              <a:rPr lang="en-US" sz="2800" b="1" dirty="0">
                <a:highlight>
                  <a:srgbClr val="FFFF00"/>
                </a:highlight>
                <a:latin typeface="Impact" panose="020B0806030902050204" pitchFamily="34" charset="0"/>
              </a:rPr>
              <a:t>Day One</a:t>
            </a:r>
            <a:br>
              <a:rPr lang="en-US" sz="2800" b="1" dirty="0">
                <a:highlight>
                  <a:srgbClr val="FFFF00"/>
                </a:highlight>
                <a:latin typeface="Impact" panose="020B0806030902050204" pitchFamily="34" charset="0"/>
              </a:rPr>
            </a:br>
            <a:r>
              <a:rPr lang="en-US" sz="2800" b="1" dirty="0">
                <a:highlight>
                  <a:srgbClr val="FFFF00"/>
                </a:highlight>
                <a:latin typeface="Impact" panose="020B0806030902050204" pitchFamily="34" charset="0"/>
              </a:rPr>
              <a:t>(Students’ Viewpoint)</a:t>
            </a:r>
            <a:endParaRPr lang="en-US" sz="2800" dirty="0">
              <a:highlight>
                <a:srgbClr val="FFFF00"/>
              </a:highlight>
              <a:latin typeface="Impact" panose="020B0806030902050204" pitchFamily="34" charset="0"/>
            </a:endParaRPr>
          </a:p>
        </p:txBody>
      </p:sp>
      <p:pic>
        <p:nvPicPr>
          <p:cNvPr id="14" name="Picture 13" descr="A picture containing shape&#10;&#10;Description automatically generated">
            <a:extLst>
              <a:ext uri="{FF2B5EF4-FFF2-40B4-BE49-F238E27FC236}">
                <a16:creationId xmlns:a16="http://schemas.microsoft.com/office/drawing/2014/main" id="{D1597EF0-15A7-4442-B7CA-BD58079B611B}"/>
              </a:ext>
            </a:extLst>
          </p:cNvPr>
          <p:cNvPicPr>
            <a:picLocks noChangeAspect="1"/>
          </p:cNvPicPr>
          <p:nvPr/>
        </p:nvPicPr>
        <p:blipFill>
          <a:blip r:embed="rId4"/>
          <a:stretch>
            <a:fillRect/>
          </a:stretch>
        </p:blipFill>
        <p:spPr>
          <a:xfrm>
            <a:off x="4753422" y="131643"/>
            <a:ext cx="4128484" cy="1606879"/>
          </a:xfrm>
          <a:prstGeom prst="rect">
            <a:avLst/>
          </a:prstGeom>
        </p:spPr>
      </p:pic>
    </p:spTree>
    <p:extLst>
      <p:ext uri="{BB962C8B-B14F-4D97-AF65-F5344CB8AC3E}">
        <p14:creationId xmlns:p14="http://schemas.microsoft.com/office/powerpoint/2010/main" val="527133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pie chart&#10;&#10;Description automatically generated">
            <a:extLst>
              <a:ext uri="{FF2B5EF4-FFF2-40B4-BE49-F238E27FC236}">
                <a16:creationId xmlns:a16="http://schemas.microsoft.com/office/drawing/2014/main" id="{F8C3388D-CE19-1C4B-950D-1E64E09ACA51}"/>
              </a:ext>
            </a:extLst>
          </p:cNvPr>
          <p:cNvPicPr>
            <a:picLocks noGrp="1" noChangeAspect="1"/>
          </p:cNvPicPr>
          <p:nvPr>
            <p:ph sz="half" idx="4294967295"/>
          </p:nvPr>
        </p:nvPicPr>
        <p:blipFill>
          <a:blip r:embed="rId2"/>
          <a:stretch>
            <a:fillRect/>
          </a:stretch>
        </p:blipFill>
        <p:spPr>
          <a:xfrm>
            <a:off x="1399142" y="2132417"/>
            <a:ext cx="5857452" cy="2836189"/>
          </a:xfrm>
        </p:spPr>
      </p:pic>
      <p:pic>
        <p:nvPicPr>
          <p:cNvPr id="12" name="Picture 11" descr="A picture containing shape&#10;&#10;Description automatically generated">
            <a:extLst>
              <a:ext uri="{FF2B5EF4-FFF2-40B4-BE49-F238E27FC236}">
                <a16:creationId xmlns:a16="http://schemas.microsoft.com/office/drawing/2014/main" id="{C9C59FBA-7D50-3A48-9D3E-33FF4D7A2F99}"/>
              </a:ext>
            </a:extLst>
          </p:cNvPr>
          <p:cNvPicPr>
            <a:picLocks noChangeAspect="1"/>
          </p:cNvPicPr>
          <p:nvPr/>
        </p:nvPicPr>
        <p:blipFill>
          <a:blip r:embed="rId3"/>
          <a:stretch>
            <a:fillRect/>
          </a:stretch>
        </p:blipFill>
        <p:spPr>
          <a:xfrm>
            <a:off x="4572000" y="-50444"/>
            <a:ext cx="4128484" cy="2374544"/>
          </a:xfrm>
          <a:prstGeom prst="rect">
            <a:avLst/>
          </a:prstGeom>
        </p:spPr>
      </p:pic>
      <p:sp>
        <p:nvSpPr>
          <p:cNvPr id="15" name="Rectangle 14">
            <a:extLst>
              <a:ext uri="{FF2B5EF4-FFF2-40B4-BE49-F238E27FC236}">
                <a16:creationId xmlns:a16="http://schemas.microsoft.com/office/drawing/2014/main" id="{E4AD79A0-E3E5-334F-9D24-71EC8411814A}"/>
              </a:ext>
            </a:extLst>
          </p:cNvPr>
          <p:cNvSpPr/>
          <p:nvPr/>
        </p:nvSpPr>
        <p:spPr>
          <a:xfrm rot="20741594">
            <a:off x="493240" y="658001"/>
            <a:ext cx="4150426" cy="954107"/>
          </a:xfrm>
          <a:prstGeom prst="rect">
            <a:avLst/>
          </a:prstGeom>
        </p:spPr>
        <p:txBody>
          <a:bodyPr wrap="square">
            <a:spAutoFit/>
          </a:bodyPr>
          <a:lstStyle/>
          <a:p>
            <a:pPr algn="ctr"/>
            <a:r>
              <a:rPr lang="en-US" sz="2800" b="1" dirty="0">
                <a:highlight>
                  <a:srgbClr val="FFFF00"/>
                </a:highlight>
                <a:latin typeface="Impact" panose="020B0806030902050204" pitchFamily="34" charset="0"/>
              </a:rPr>
              <a:t>Day One</a:t>
            </a:r>
            <a:br>
              <a:rPr lang="en-US" sz="2800" b="1" dirty="0">
                <a:highlight>
                  <a:srgbClr val="FFFF00"/>
                </a:highlight>
                <a:latin typeface="Impact" panose="020B0806030902050204" pitchFamily="34" charset="0"/>
              </a:rPr>
            </a:br>
            <a:r>
              <a:rPr lang="en-US" sz="2800" b="1" dirty="0">
                <a:highlight>
                  <a:srgbClr val="FFFF00"/>
                </a:highlight>
                <a:latin typeface="Impact" panose="020B0806030902050204" pitchFamily="34" charset="0"/>
              </a:rPr>
              <a:t>(Students’ Viewpoint)</a:t>
            </a:r>
            <a:endParaRPr lang="en-US" sz="2800" dirty="0">
              <a:highlight>
                <a:srgbClr val="FFFF00"/>
              </a:highlight>
              <a:latin typeface="Impact" panose="020B0806030902050204" pitchFamily="34" charset="0"/>
            </a:endParaRPr>
          </a:p>
        </p:txBody>
      </p:sp>
    </p:spTree>
    <p:extLst>
      <p:ext uri="{BB962C8B-B14F-4D97-AF65-F5344CB8AC3E}">
        <p14:creationId xmlns:p14="http://schemas.microsoft.com/office/powerpoint/2010/main" val="973212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CDA165F-C5FA-AF43-BFCE-6768C7E7395C}"/>
              </a:ext>
            </a:extLst>
          </p:cNvPr>
          <p:cNvSpPr>
            <a:spLocks noGrp="1"/>
          </p:cNvSpPr>
          <p:nvPr>
            <p:ph type="body" idx="4294967295"/>
          </p:nvPr>
        </p:nvSpPr>
        <p:spPr>
          <a:xfrm>
            <a:off x="693738" y="1732390"/>
            <a:ext cx="3868738" cy="617537"/>
          </a:xfrm>
        </p:spPr>
        <p:txBody>
          <a:bodyPr>
            <a:normAutofit/>
          </a:bodyPr>
          <a:lstStyle/>
          <a:p>
            <a:pPr marL="0" indent="0">
              <a:buNone/>
            </a:pPr>
            <a:r>
              <a:rPr lang="en-US" sz="2400" dirty="0">
                <a:latin typeface="Impact" panose="020B0806030902050204" pitchFamily="34" charset="0"/>
              </a:rPr>
              <a:t>What did you like most?</a:t>
            </a:r>
          </a:p>
        </p:txBody>
      </p:sp>
      <p:sp>
        <p:nvSpPr>
          <p:cNvPr id="6" name="Content Placeholder 5">
            <a:extLst>
              <a:ext uri="{FF2B5EF4-FFF2-40B4-BE49-F238E27FC236}">
                <a16:creationId xmlns:a16="http://schemas.microsoft.com/office/drawing/2014/main" id="{4EA7BB84-D89D-2E48-9173-352A22D56A37}"/>
              </a:ext>
            </a:extLst>
          </p:cNvPr>
          <p:cNvSpPr>
            <a:spLocks noGrp="1"/>
          </p:cNvSpPr>
          <p:nvPr>
            <p:ph sz="half" idx="4294967295"/>
          </p:nvPr>
        </p:nvSpPr>
        <p:spPr>
          <a:xfrm>
            <a:off x="693738" y="2167077"/>
            <a:ext cx="3868738" cy="2763837"/>
          </a:xfrm>
        </p:spPr>
        <p:txBody>
          <a:bodyPr/>
          <a:lstStyle/>
          <a:p>
            <a:r>
              <a:rPr lang="en-US" sz="2000" dirty="0">
                <a:latin typeface="Britannic Bold" panose="020B0903060703020204" pitchFamily="34" charset="0"/>
              </a:rPr>
              <a:t>Seeing kids.</a:t>
            </a:r>
          </a:p>
          <a:p>
            <a:r>
              <a:rPr lang="en-US" sz="2000" dirty="0">
                <a:latin typeface="Britannic Bold" panose="020B0903060703020204" pitchFamily="34" charset="0"/>
              </a:rPr>
              <a:t>Felt good to be back in school.</a:t>
            </a:r>
          </a:p>
          <a:p>
            <a:r>
              <a:rPr lang="en-US" sz="2000" dirty="0">
                <a:latin typeface="Britannic Bold" panose="020B0903060703020204" pitchFamily="34" charset="0"/>
              </a:rPr>
              <a:t>Met my teachers</a:t>
            </a:r>
          </a:p>
          <a:p>
            <a:r>
              <a:rPr lang="en-US" sz="2000" dirty="0">
                <a:latin typeface="Britannic Bold" panose="020B0903060703020204" pitchFamily="34" charset="0"/>
              </a:rPr>
              <a:t>The breaks and lunch</a:t>
            </a:r>
          </a:p>
          <a:p>
            <a:r>
              <a:rPr lang="en-US" sz="2000" dirty="0">
                <a:latin typeface="Britannic Bold" panose="020B0903060703020204" pitchFamily="34" charset="0"/>
              </a:rPr>
              <a:t>Peace</a:t>
            </a:r>
          </a:p>
          <a:p>
            <a:endParaRPr lang="en-US" dirty="0"/>
          </a:p>
          <a:p>
            <a:endParaRPr lang="en-US" dirty="0"/>
          </a:p>
        </p:txBody>
      </p:sp>
      <p:sp>
        <p:nvSpPr>
          <p:cNvPr id="7" name="Text Placeholder 6">
            <a:extLst>
              <a:ext uri="{FF2B5EF4-FFF2-40B4-BE49-F238E27FC236}">
                <a16:creationId xmlns:a16="http://schemas.microsoft.com/office/drawing/2014/main" id="{841F59E4-C314-C444-9D1E-1029D535A9B9}"/>
              </a:ext>
            </a:extLst>
          </p:cNvPr>
          <p:cNvSpPr>
            <a:spLocks noGrp="1"/>
          </p:cNvSpPr>
          <p:nvPr>
            <p:ph type="body" sz="quarter" idx="4294967295"/>
          </p:nvPr>
        </p:nvSpPr>
        <p:spPr>
          <a:xfrm>
            <a:off x="4748271" y="1732389"/>
            <a:ext cx="4259124" cy="617537"/>
          </a:xfrm>
        </p:spPr>
        <p:txBody>
          <a:bodyPr>
            <a:noAutofit/>
          </a:bodyPr>
          <a:lstStyle/>
          <a:p>
            <a:pPr marL="0" indent="0">
              <a:buNone/>
            </a:pPr>
            <a:r>
              <a:rPr lang="en-US" sz="2400" dirty="0">
                <a:latin typeface="Impact" panose="020B0806030902050204" pitchFamily="34" charset="0"/>
              </a:rPr>
              <a:t>What changes need to be made?</a:t>
            </a:r>
          </a:p>
        </p:txBody>
      </p:sp>
      <p:sp>
        <p:nvSpPr>
          <p:cNvPr id="8" name="Content Placeholder 7">
            <a:extLst>
              <a:ext uri="{FF2B5EF4-FFF2-40B4-BE49-F238E27FC236}">
                <a16:creationId xmlns:a16="http://schemas.microsoft.com/office/drawing/2014/main" id="{50348BC2-FE52-BC42-AF5E-585D69B4005A}"/>
              </a:ext>
            </a:extLst>
          </p:cNvPr>
          <p:cNvSpPr>
            <a:spLocks noGrp="1"/>
          </p:cNvSpPr>
          <p:nvPr>
            <p:ph sz="quarter" idx="4294967295"/>
          </p:nvPr>
        </p:nvSpPr>
        <p:spPr>
          <a:xfrm>
            <a:off x="4878910" y="2167077"/>
            <a:ext cx="3887787" cy="1592626"/>
          </a:xfrm>
        </p:spPr>
        <p:txBody>
          <a:bodyPr/>
          <a:lstStyle/>
          <a:p>
            <a:r>
              <a:rPr lang="en-US" sz="2000" dirty="0">
                <a:latin typeface="Britannic Bold" panose="020B0903060703020204" pitchFamily="34" charset="0"/>
              </a:rPr>
              <a:t>One-directional paths</a:t>
            </a:r>
          </a:p>
          <a:p>
            <a:r>
              <a:rPr lang="en-US" sz="2000" dirty="0">
                <a:latin typeface="Britannic Bold" panose="020B0903060703020204" pitchFamily="34" charset="0"/>
              </a:rPr>
              <a:t>Wearing masks</a:t>
            </a:r>
          </a:p>
          <a:p>
            <a:r>
              <a:rPr lang="en-US" sz="2000" dirty="0">
                <a:latin typeface="Britannic Bold" panose="020B0903060703020204" pitchFamily="34" charset="0"/>
              </a:rPr>
              <a:t>Restroom breaks take too long</a:t>
            </a:r>
          </a:p>
          <a:p>
            <a:endParaRPr lang="en-US" dirty="0"/>
          </a:p>
          <a:p>
            <a:endParaRPr lang="en-US" dirty="0"/>
          </a:p>
        </p:txBody>
      </p:sp>
      <p:pic>
        <p:nvPicPr>
          <p:cNvPr id="9" name="Picture 8" descr="A picture containing shape&#10;&#10;Description automatically generated">
            <a:extLst>
              <a:ext uri="{FF2B5EF4-FFF2-40B4-BE49-F238E27FC236}">
                <a16:creationId xmlns:a16="http://schemas.microsoft.com/office/drawing/2014/main" id="{B823DF11-44D3-3247-AC00-8E20EFFA14BD}"/>
              </a:ext>
            </a:extLst>
          </p:cNvPr>
          <p:cNvPicPr>
            <a:picLocks noChangeAspect="1"/>
          </p:cNvPicPr>
          <p:nvPr/>
        </p:nvPicPr>
        <p:blipFill>
          <a:blip r:embed="rId2"/>
          <a:stretch>
            <a:fillRect/>
          </a:stretch>
        </p:blipFill>
        <p:spPr>
          <a:xfrm>
            <a:off x="4878910" y="206435"/>
            <a:ext cx="4128484" cy="1415980"/>
          </a:xfrm>
          <a:prstGeom prst="rect">
            <a:avLst/>
          </a:prstGeom>
        </p:spPr>
      </p:pic>
      <p:sp>
        <p:nvSpPr>
          <p:cNvPr id="10" name="Rectangle 9">
            <a:extLst>
              <a:ext uri="{FF2B5EF4-FFF2-40B4-BE49-F238E27FC236}">
                <a16:creationId xmlns:a16="http://schemas.microsoft.com/office/drawing/2014/main" id="{251EED2C-DB42-A647-8C85-8F64F776ABE6}"/>
              </a:ext>
            </a:extLst>
          </p:cNvPr>
          <p:cNvSpPr/>
          <p:nvPr/>
        </p:nvSpPr>
        <p:spPr>
          <a:xfrm rot="20485906">
            <a:off x="973115" y="545218"/>
            <a:ext cx="2211183" cy="746358"/>
          </a:xfrm>
          <a:prstGeom prst="rect">
            <a:avLst/>
          </a:prstGeom>
          <a:noFill/>
        </p:spPr>
        <p:txBody>
          <a:bodyPr wrap="none" lIns="68580" tIns="34290" rIns="68580" bIns="34290">
            <a:spAutoFit/>
            <a:scene3d>
              <a:camera prst="orthographicFront"/>
              <a:lightRig rig="soft" dir="t">
                <a:rot lat="0" lon="0" rev="15600000"/>
              </a:lightRig>
            </a:scene3d>
            <a:sp3d extrusionH="57150" prstMaterial="softEdge">
              <a:bevelT w="25400" h="38100"/>
            </a:sp3d>
          </a:bodyPr>
          <a:lstStyle/>
          <a:p>
            <a:pPr algn="ctr"/>
            <a:r>
              <a:rPr lang="en-US" sz="4400" b="1" dirty="0">
                <a:ln/>
                <a:solidFill>
                  <a:schemeClr val="accent4"/>
                </a:solidFill>
                <a:highlight>
                  <a:srgbClr val="FFFF00"/>
                </a:highlight>
                <a:latin typeface="Impact" panose="020B0806030902050204" pitchFamily="34" charset="0"/>
              </a:rPr>
              <a:t>Students</a:t>
            </a:r>
          </a:p>
        </p:txBody>
      </p:sp>
      <p:pic>
        <p:nvPicPr>
          <p:cNvPr id="11" name="Picture 10" descr="A picture containing pool ball, clipart&#10;&#10;Description automatically generated">
            <a:extLst>
              <a:ext uri="{FF2B5EF4-FFF2-40B4-BE49-F238E27FC236}">
                <a16:creationId xmlns:a16="http://schemas.microsoft.com/office/drawing/2014/main" id="{B50C6D4C-B83D-5F4F-AA77-EE68FB37AA06}"/>
              </a:ext>
            </a:extLst>
          </p:cNvPr>
          <p:cNvPicPr>
            <a:picLocks noChangeAspect="1"/>
          </p:cNvPicPr>
          <p:nvPr/>
        </p:nvPicPr>
        <p:blipFill>
          <a:blip r:embed="rId3"/>
          <a:stretch>
            <a:fillRect/>
          </a:stretch>
        </p:blipFill>
        <p:spPr>
          <a:xfrm>
            <a:off x="3493294" y="3653318"/>
            <a:ext cx="1761741" cy="1415979"/>
          </a:xfrm>
          <a:prstGeom prst="rect">
            <a:avLst/>
          </a:prstGeom>
        </p:spPr>
      </p:pic>
    </p:spTree>
    <p:extLst>
      <p:ext uri="{BB962C8B-B14F-4D97-AF65-F5344CB8AC3E}">
        <p14:creationId xmlns:p14="http://schemas.microsoft.com/office/powerpoint/2010/main" val="1910689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B4DC014-5EDD-824D-AA82-C85C36C673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73" y="406400"/>
            <a:ext cx="3647975" cy="4737100"/>
          </a:xfrm>
        </p:spPr>
      </p:pic>
      <p:sp>
        <p:nvSpPr>
          <p:cNvPr id="9" name="Rectangle 8">
            <a:extLst>
              <a:ext uri="{FF2B5EF4-FFF2-40B4-BE49-F238E27FC236}">
                <a16:creationId xmlns:a16="http://schemas.microsoft.com/office/drawing/2014/main" id="{D71BD50A-825B-5441-B4A0-8C2F5C459A0E}"/>
              </a:ext>
            </a:extLst>
          </p:cNvPr>
          <p:cNvSpPr/>
          <p:nvPr/>
        </p:nvSpPr>
        <p:spPr>
          <a:xfrm>
            <a:off x="4063561" y="60152"/>
            <a:ext cx="4293483" cy="692497"/>
          </a:xfrm>
          <a:prstGeom prst="rect">
            <a:avLst/>
          </a:prstGeom>
          <a:noFill/>
        </p:spPr>
        <p:txBody>
          <a:bodyPr wrap="none" lIns="68580" tIns="34290" rIns="68580" bIns="34290">
            <a:spAutoFit/>
          </a:bodyPr>
          <a:lstStyle/>
          <a:p>
            <a:pPr algn="ctr"/>
            <a:r>
              <a:rPr lang="en-US" sz="4050" b="1" dirty="0">
                <a:ln w="10160">
                  <a:solidFill>
                    <a:schemeClr val="accent1"/>
                  </a:solidFill>
                  <a:prstDash val="solid"/>
                </a:ln>
                <a:solidFill>
                  <a:schemeClr val="tx1"/>
                </a:solidFill>
                <a:effectLst>
                  <a:outerShdw blurRad="38100" dist="22860" dir="5400000" algn="tl" rotWithShape="0">
                    <a:srgbClr val="000000">
                      <a:alpha val="30000"/>
                    </a:srgbClr>
                  </a:outerShdw>
                </a:effectLst>
              </a:rPr>
              <a:t>Let’s commit to: </a:t>
            </a:r>
          </a:p>
        </p:txBody>
      </p:sp>
      <p:sp>
        <p:nvSpPr>
          <p:cNvPr id="4" name="TextBox 3">
            <a:extLst>
              <a:ext uri="{FF2B5EF4-FFF2-40B4-BE49-F238E27FC236}">
                <a16:creationId xmlns:a16="http://schemas.microsoft.com/office/drawing/2014/main" id="{D139DA92-2CE4-B141-8857-F198B5DFC819}"/>
              </a:ext>
            </a:extLst>
          </p:cNvPr>
          <p:cNvSpPr txBox="1"/>
          <p:nvPr/>
        </p:nvSpPr>
        <p:spPr>
          <a:xfrm>
            <a:off x="3311912" y="910665"/>
            <a:ext cx="5633275" cy="4152419"/>
          </a:xfrm>
          <a:prstGeom prst="rect">
            <a:avLst/>
          </a:prstGeom>
          <a:noFill/>
        </p:spPr>
        <p:txBody>
          <a:bodyPr wrap="square" rtlCol="0">
            <a:spAutoFit/>
          </a:bodyPr>
          <a:lstStyle/>
          <a:p>
            <a:pPr marL="228600" lvl="0" indent="-228600">
              <a:lnSpc>
                <a:spcPct val="110000"/>
              </a:lnSpc>
              <a:buSzPts val="2400"/>
              <a:buChar char="•"/>
            </a:pPr>
            <a:r>
              <a:rPr lang="en-US" sz="1600" dirty="0"/>
              <a:t>Wearing masks and socially distancing</a:t>
            </a:r>
          </a:p>
          <a:p>
            <a:pPr marL="228600" lvl="0" indent="-228600">
              <a:lnSpc>
                <a:spcPct val="110000"/>
              </a:lnSpc>
              <a:buSzPts val="2400"/>
              <a:buChar char="•"/>
            </a:pPr>
            <a:r>
              <a:rPr lang="en-US" sz="1600" dirty="0"/>
              <a:t>Being present and engaging meaningfully so that we can learn from each other (i.e. Cameras on)</a:t>
            </a:r>
          </a:p>
          <a:p>
            <a:pPr marL="228600" indent="-228600">
              <a:lnSpc>
                <a:spcPct val="110000"/>
              </a:lnSpc>
              <a:spcBef>
                <a:spcPts val="700"/>
              </a:spcBef>
              <a:buSzPts val="2400"/>
              <a:buFontTx/>
              <a:buChar char="•"/>
            </a:pPr>
            <a:r>
              <a:rPr lang="en-US" sz="1600" dirty="0"/>
              <a:t>Refrain from using electronic devices unless required to engage in the work</a:t>
            </a:r>
          </a:p>
          <a:p>
            <a:pPr marL="228600" indent="-228600">
              <a:lnSpc>
                <a:spcPct val="110000"/>
              </a:lnSpc>
              <a:spcBef>
                <a:spcPts val="700"/>
              </a:spcBef>
              <a:buSzPts val="2400"/>
              <a:buFontTx/>
              <a:buChar char="•"/>
            </a:pPr>
            <a:r>
              <a:rPr lang="en-US" sz="1600" dirty="0"/>
              <a:t>Muting your microphone (</a:t>
            </a:r>
            <a:r>
              <a:rPr lang="en-US" sz="1600" b="1" dirty="0"/>
              <a:t>VIRTUAL</a:t>
            </a:r>
            <a:r>
              <a:rPr lang="en-US" sz="1600" dirty="0"/>
              <a:t>) and </a:t>
            </a:r>
            <a:r>
              <a:rPr lang="en-US" sz="1600" i="1" dirty="0"/>
              <a:t>minimizing</a:t>
            </a:r>
            <a:r>
              <a:rPr lang="en-US" sz="1600" dirty="0"/>
              <a:t> extraneous conversations</a:t>
            </a:r>
          </a:p>
          <a:p>
            <a:pPr marL="228600" indent="-228600">
              <a:lnSpc>
                <a:spcPct val="110000"/>
              </a:lnSpc>
              <a:spcBef>
                <a:spcPts val="700"/>
              </a:spcBef>
              <a:buSzPts val="2400"/>
              <a:buFontTx/>
              <a:buChar char="•"/>
            </a:pPr>
            <a:r>
              <a:rPr lang="en-US" sz="1600" dirty="0"/>
              <a:t>Assuming good will</a:t>
            </a:r>
          </a:p>
          <a:p>
            <a:pPr marL="228600" lvl="0" indent="-228600">
              <a:lnSpc>
                <a:spcPct val="110000"/>
              </a:lnSpc>
              <a:spcBef>
                <a:spcPts val="700"/>
              </a:spcBef>
              <a:buSzPts val="2400"/>
              <a:buChar char="•"/>
            </a:pPr>
            <a:r>
              <a:rPr lang="en-US" sz="1600" dirty="0"/>
              <a:t>Allowing all voices of the team to be heard</a:t>
            </a:r>
          </a:p>
          <a:p>
            <a:pPr marL="228600" lvl="0" indent="-228600">
              <a:lnSpc>
                <a:spcPct val="110000"/>
              </a:lnSpc>
              <a:spcBef>
                <a:spcPts val="700"/>
              </a:spcBef>
              <a:buSzPts val="2400"/>
              <a:buChar char="•"/>
            </a:pPr>
            <a:r>
              <a:rPr lang="en-US" sz="1600" dirty="0"/>
              <a:t>Focusing on the day’s content</a:t>
            </a:r>
          </a:p>
          <a:p>
            <a:pPr marL="228600" lvl="0" indent="-228600">
              <a:lnSpc>
                <a:spcPct val="110000"/>
              </a:lnSpc>
              <a:spcBef>
                <a:spcPts val="700"/>
              </a:spcBef>
              <a:buSzPts val="2400"/>
              <a:buChar char="•"/>
            </a:pPr>
            <a:r>
              <a:rPr lang="en-US" sz="1600" dirty="0"/>
              <a:t>Starting and ending on time</a:t>
            </a:r>
          </a:p>
          <a:p>
            <a:pPr marL="228600" lvl="0" indent="-228600">
              <a:lnSpc>
                <a:spcPct val="110000"/>
              </a:lnSpc>
              <a:spcBef>
                <a:spcPts val="700"/>
              </a:spcBef>
              <a:buSzPts val="2400"/>
              <a:buChar char="•"/>
            </a:pPr>
            <a:r>
              <a:rPr lang="en-US" sz="1600" dirty="0"/>
              <a:t>Being gracious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596383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a:t>
            </a:r>
            <a:r>
              <a:rPr lang="en-US"/>
              <a:t>Comment Format</a:t>
            </a:r>
            <a:endParaRPr lang="en-US" b="1" dirty="0">
              <a:solidFill>
                <a:srgbClr val="FF0000"/>
              </a:solidFill>
            </a:endParaRPr>
          </a:p>
        </p:txBody>
      </p:sp>
      <p:sp>
        <p:nvSpPr>
          <p:cNvPr id="3" name="Text Placeholder 2"/>
          <p:cNvSpPr>
            <a:spLocks noGrp="1"/>
          </p:cNvSpPr>
          <p:nvPr>
            <p:ph type="body" idx="1"/>
          </p:nvPr>
        </p:nvSpPr>
        <p:spPr>
          <a:xfrm>
            <a:off x="1199774" y="1424764"/>
            <a:ext cx="7380699" cy="3060937"/>
          </a:xfrm>
        </p:spPr>
        <p:txBody>
          <a:bodyPr/>
          <a:lstStyle/>
          <a:p>
            <a:pPr marL="76198" indent="0" algn="ctr">
              <a:buNone/>
            </a:pPr>
            <a:r>
              <a:rPr lang="en-US" sz="1400" b="1" dirty="0"/>
              <a:t>Sylvan Hills Middle School's GO Team welcomes input from students, staff, parents and community members during designated meetings.  This includes an opportunity for public comment at the end of the meeting not to exceed 20 minutes.  To register for an opportunity to speak, please adhere to the following: </a:t>
            </a:r>
          </a:p>
          <a:p>
            <a:pPr marL="76198" indent="0" algn="ctr">
              <a:buNone/>
            </a:pPr>
            <a:endParaRPr lang="en-US" sz="1400" b="1" dirty="0"/>
          </a:p>
          <a:p>
            <a:pPr marL="76198" indent="0">
              <a:buNone/>
            </a:pPr>
            <a:r>
              <a:rPr lang="en-US" sz="1400" dirty="0"/>
              <a:t>1.  Register at the sign-up table (google form will be available for virtual meetings) no later than 30 minutes prior to the Go Team meeting dates. </a:t>
            </a:r>
          </a:p>
          <a:p>
            <a:pPr marL="76198" indent="0">
              <a:buNone/>
            </a:pPr>
            <a:r>
              <a:rPr lang="en-US" sz="1400" dirty="0"/>
              <a:t>2.  Please include your name, email address, and topic.  </a:t>
            </a:r>
          </a:p>
          <a:p>
            <a:pPr marL="76198" indent="0">
              <a:buNone/>
            </a:pPr>
            <a:r>
              <a:rPr lang="en-US" sz="1400" dirty="0"/>
              <a:t>3.  Community members signing up to speak will be given two (2) minutes. </a:t>
            </a:r>
          </a:p>
          <a:p>
            <a:pPr marL="76198" indent="0">
              <a:buNone/>
            </a:pPr>
            <a:r>
              <a:rPr lang="en-US" sz="1400" dirty="0"/>
              <a:t>4.  The Go Team cannot take public comment on personnel issues. </a:t>
            </a:r>
          </a:p>
          <a:p>
            <a:endParaRPr lang="en-US" dirty="0"/>
          </a:p>
        </p:txBody>
      </p:sp>
      <p:sp>
        <p:nvSpPr>
          <p:cNvPr id="4" name="Slide Number Placeholder 3"/>
          <p:cNvSpPr>
            <a:spLocks noGrp="1"/>
          </p:cNvSpPr>
          <p:nvPr>
            <p:ph type="sldNum" idx="12"/>
          </p:nvPr>
        </p:nvSpPr>
        <p:spPr/>
        <p:txBody>
          <a:bodyPr/>
          <a:lstStyle/>
          <a:p>
            <a:pPr defTabSz="914378"/>
            <a:fld id="{00000000-1234-1234-1234-123412341234}" type="slidenum">
              <a:rPr lang="en" kern="0">
                <a:solidFill>
                  <a:srgbClr val="FFAD1D"/>
                </a:solidFill>
              </a:rPr>
              <a:pPr defTabSz="914378"/>
              <a:t>20</a:t>
            </a:fld>
            <a:endParaRPr lang="en" kern="0">
              <a:solidFill>
                <a:srgbClr val="FFAD1D"/>
              </a:solidFill>
            </a:endParaRPr>
          </a:p>
        </p:txBody>
      </p:sp>
    </p:spTree>
    <p:extLst>
      <p:ext uri="{BB962C8B-B14F-4D97-AF65-F5344CB8AC3E}">
        <p14:creationId xmlns:p14="http://schemas.microsoft.com/office/powerpoint/2010/main" val="1521087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02091" y="2104878"/>
            <a:ext cx="7200900" cy="2686050"/>
          </a:xfrm>
        </p:spPr>
        <p:txBody>
          <a:bodyPr/>
          <a:lstStyle/>
          <a:p>
            <a:r>
              <a:rPr lang="en-US" dirty="0"/>
              <a:t>Announcements</a:t>
            </a:r>
          </a:p>
          <a:p>
            <a:r>
              <a:rPr lang="en-US" dirty="0"/>
              <a:t>Public Comment</a:t>
            </a:r>
          </a:p>
          <a:p>
            <a:r>
              <a:rPr lang="en-US" dirty="0"/>
              <a:t>Adjournment</a:t>
            </a:r>
          </a:p>
          <a:p>
            <a:endParaRPr lang="en-US" dirty="0"/>
          </a:p>
        </p:txBody>
      </p:sp>
      <p:pic>
        <p:nvPicPr>
          <p:cNvPr id="4" name="Picture 3"/>
          <p:cNvPicPr>
            <a:picLocks noChangeAspect="1"/>
          </p:cNvPicPr>
          <p:nvPr/>
        </p:nvPicPr>
        <p:blipFill>
          <a:blip r:embed="rId2"/>
          <a:stretch>
            <a:fillRect/>
          </a:stretch>
        </p:blipFill>
        <p:spPr>
          <a:xfrm rot="1610767">
            <a:off x="4072140" y="926987"/>
            <a:ext cx="4384988" cy="3072425"/>
          </a:xfrm>
          <a:prstGeom prst="rect">
            <a:avLst/>
          </a:prstGeom>
        </p:spPr>
      </p:pic>
    </p:spTree>
    <p:extLst>
      <p:ext uri="{BB962C8B-B14F-4D97-AF65-F5344CB8AC3E}">
        <p14:creationId xmlns:p14="http://schemas.microsoft.com/office/powerpoint/2010/main" val="264105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600" b="1" dirty="0"/>
              <a:t>Today’s Agenda</a:t>
            </a:r>
            <a:endParaRPr lang="en-US" sz="3200" dirty="0"/>
          </a:p>
        </p:txBody>
      </p:sp>
      <p:sp>
        <p:nvSpPr>
          <p:cNvPr id="3" name="Text Placeholder 2"/>
          <p:cNvSpPr>
            <a:spLocks noGrp="1"/>
          </p:cNvSpPr>
          <p:nvPr>
            <p:ph type="body" idx="1"/>
          </p:nvPr>
        </p:nvSpPr>
        <p:spPr>
          <a:xfrm>
            <a:off x="1025912" y="1318000"/>
            <a:ext cx="4761571" cy="3825500"/>
          </a:xfrm>
        </p:spPr>
        <p:txBody>
          <a:bodyPr/>
          <a:lstStyle/>
          <a:p>
            <a:pPr lvl="0">
              <a:lnSpc>
                <a:spcPct val="100000"/>
              </a:lnSpc>
            </a:pPr>
            <a:r>
              <a:rPr lang="en-US" sz="1200" b="1" dirty="0"/>
              <a:t>Call to Order</a:t>
            </a:r>
          </a:p>
          <a:p>
            <a:pPr lvl="0">
              <a:lnSpc>
                <a:spcPct val="100000"/>
              </a:lnSpc>
            </a:pPr>
            <a:r>
              <a:rPr lang="en-US" sz="1200" b="1" dirty="0"/>
              <a:t>Roll Call; establish quorum</a:t>
            </a:r>
            <a:endParaRPr lang="en-US" sz="1200" dirty="0"/>
          </a:p>
          <a:p>
            <a:pPr lvl="0">
              <a:lnSpc>
                <a:spcPct val="100000"/>
              </a:lnSpc>
            </a:pPr>
            <a:r>
              <a:rPr lang="en-US" sz="1200" b="1" dirty="0"/>
              <a:t>Action Items </a:t>
            </a:r>
            <a:endParaRPr lang="en-US" sz="1200" dirty="0"/>
          </a:p>
          <a:p>
            <a:pPr lvl="1">
              <a:lnSpc>
                <a:spcPct val="100000"/>
              </a:lnSpc>
            </a:pPr>
            <a:r>
              <a:rPr lang="en-US" sz="1200" dirty="0"/>
              <a:t>Approval of Agenda</a:t>
            </a:r>
          </a:p>
          <a:p>
            <a:pPr lvl="1">
              <a:lnSpc>
                <a:spcPct val="100000"/>
              </a:lnSpc>
            </a:pPr>
            <a:r>
              <a:rPr lang="en-US" sz="1200" dirty="0"/>
              <a:t>Approval of Previous Meeting Minutes </a:t>
            </a:r>
          </a:p>
          <a:p>
            <a:pPr lvl="1">
              <a:lnSpc>
                <a:spcPct val="100000"/>
              </a:lnSpc>
            </a:pPr>
            <a:r>
              <a:rPr lang="en-US" sz="1200" dirty="0"/>
              <a:t>Fill GO Team Position- Swing Seat</a:t>
            </a:r>
          </a:p>
          <a:p>
            <a:pPr lvl="1">
              <a:lnSpc>
                <a:spcPct val="100000"/>
              </a:lnSpc>
            </a:pPr>
            <a:r>
              <a:rPr lang="en-US" sz="1200" dirty="0"/>
              <a:t>FY22 Budget Development Presentation</a:t>
            </a:r>
          </a:p>
          <a:p>
            <a:pPr lvl="0">
              <a:lnSpc>
                <a:spcPct val="100000"/>
              </a:lnSpc>
            </a:pPr>
            <a:r>
              <a:rPr lang="en-US" sz="1200" b="1" dirty="0"/>
              <a:t>Information Items </a:t>
            </a:r>
            <a:endParaRPr lang="en-US" sz="1200" dirty="0"/>
          </a:p>
          <a:p>
            <a:pPr lvl="1">
              <a:lnSpc>
                <a:spcPct val="100000"/>
              </a:lnSpc>
            </a:pPr>
            <a:r>
              <a:rPr lang="en-US" sz="1200" dirty="0"/>
              <a:t>Principal’s Report</a:t>
            </a:r>
          </a:p>
          <a:p>
            <a:pPr lvl="0">
              <a:lnSpc>
                <a:spcPct val="100000"/>
              </a:lnSpc>
            </a:pPr>
            <a:r>
              <a:rPr lang="en-US" sz="1200" b="1" dirty="0"/>
              <a:t>Announcements</a:t>
            </a:r>
          </a:p>
          <a:p>
            <a:pPr lvl="0">
              <a:lnSpc>
                <a:spcPct val="100000"/>
              </a:lnSpc>
            </a:pPr>
            <a:r>
              <a:rPr lang="en-US" sz="1200" b="1" dirty="0"/>
              <a:t>Public Comment</a:t>
            </a:r>
          </a:p>
          <a:p>
            <a:pPr lvl="0">
              <a:lnSpc>
                <a:spcPct val="100000"/>
              </a:lnSpc>
            </a:pPr>
            <a:r>
              <a:rPr lang="en-US" sz="1200" b="1" dirty="0"/>
              <a:t>Q &amp; A</a:t>
            </a:r>
            <a:endParaRPr lang="en-US" sz="1200" dirty="0"/>
          </a:p>
          <a:p>
            <a:pPr lvl="0">
              <a:lnSpc>
                <a:spcPct val="100000"/>
              </a:lnSpc>
            </a:pPr>
            <a:r>
              <a:rPr lang="en-US" sz="1200" b="1" dirty="0"/>
              <a:t>Adjournment</a:t>
            </a:r>
            <a:endParaRPr lang="en-US" sz="1200" dirty="0"/>
          </a:p>
          <a:p>
            <a:pPr marL="101600" indent="0">
              <a:buNone/>
            </a:pPr>
            <a:endParaRPr lang="en-US" sz="1200" dirty="0"/>
          </a:p>
        </p:txBody>
      </p:sp>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3</a:t>
            </a:fld>
            <a:endParaRPr lang="en" dirty="0"/>
          </a:p>
        </p:txBody>
      </p:sp>
      <p:pic>
        <p:nvPicPr>
          <p:cNvPr id="7" name="Picture 6">
            <a:extLst>
              <a:ext uri="{FF2B5EF4-FFF2-40B4-BE49-F238E27FC236}">
                <a16:creationId xmlns:a16="http://schemas.microsoft.com/office/drawing/2014/main" id="{C7564252-8325-3B4F-A912-06EDE3C3897B}"/>
              </a:ext>
            </a:extLst>
          </p:cNvPr>
          <p:cNvPicPr>
            <a:picLocks noChangeAspect="1"/>
          </p:cNvPicPr>
          <p:nvPr/>
        </p:nvPicPr>
        <p:blipFill>
          <a:blip r:embed="rId2"/>
          <a:stretch>
            <a:fillRect/>
          </a:stretch>
        </p:blipFill>
        <p:spPr>
          <a:xfrm>
            <a:off x="5276227" y="1588623"/>
            <a:ext cx="3228027" cy="3228027"/>
          </a:xfrm>
          <a:prstGeom prst="rect">
            <a:avLst/>
          </a:prstGeom>
        </p:spPr>
      </p:pic>
    </p:spTree>
    <p:extLst>
      <p:ext uri="{BB962C8B-B14F-4D97-AF65-F5344CB8AC3E}">
        <p14:creationId xmlns:p14="http://schemas.microsoft.com/office/powerpoint/2010/main" val="2288983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5B0FBFB-EECD-BC49-B3EC-81FD66424E6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
        <p:nvSpPr>
          <p:cNvPr id="6" name="Rectangle 5">
            <a:extLst>
              <a:ext uri="{FF2B5EF4-FFF2-40B4-BE49-F238E27FC236}">
                <a16:creationId xmlns:a16="http://schemas.microsoft.com/office/drawing/2014/main" id="{B5F464A7-C136-8C4A-9F54-323080A66001}"/>
              </a:ext>
            </a:extLst>
          </p:cNvPr>
          <p:cNvSpPr/>
          <p:nvPr/>
        </p:nvSpPr>
        <p:spPr>
          <a:xfrm>
            <a:off x="1206512" y="638124"/>
            <a:ext cx="6931706" cy="707886"/>
          </a:xfrm>
          <a:prstGeom prst="rect">
            <a:avLst/>
          </a:prstGeom>
          <a:noFill/>
        </p:spPr>
        <p:txBody>
          <a:bodyPr wrap="none" lIns="91440" tIns="45720" rIns="91440" bIns="45720">
            <a:spAutoFit/>
          </a:bodyPr>
          <a:lstStyle/>
          <a:p>
            <a:pPr algn="ctr"/>
            <a:r>
              <a:rPr lang="en-US" sz="4000" b="1" cap="none" spc="50" dirty="0">
                <a:ln w="9525" cmpd="sng">
                  <a:solidFill>
                    <a:schemeClr val="accent1"/>
                  </a:solidFill>
                  <a:prstDash val="solid"/>
                </a:ln>
                <a:solidFill>
                  <a:srgbClr val="70AD47">
                    <a:tint val="1000"/>
                  </a:srgbClr>
                </a:solidFill>
                <a:effectLst>
                  <a:glow rad="38100">
                    <a:schemeClr val="accent1">
                      <a:alpha val="40000"/>
                    </a:schemeClr>
                  </a:glow>
                </a:effectLst>
              </a:rPr>
              <a:t>GO TEAM MEMBERS 20-21</a:t>
            </a:r>
          </a:p>
        </p:txBody>
      </p:sp>
      <p:graphicFrame>
        <p:nvGraphicFramePr>
          <p:cNvPr id="7" name="Table 6">
            <a:extLst>
              <a:ext uri="{FF2B5EF4-FFF2-40B4-BE49-F238E27FC236}">
                <a16:creationId xmlns:a16="http://schemas.microsoft.com/office/drawing/2014/main" id="{35694EC2-747C-C04B-BB6B-468EFA46DA46}"/>
              </a:ext>
            </a:extLst>
          </p:cNvPr>
          <p:cNvGraphicFramePr>
            <a:graphicFrameLocks noGrp="1"/>
          </p:cNvGraphicFramePr>
          <p:nvPr>
            <p:extLst>
              <p:ext uri="{D42A27DB-BD31-4B8C-83A1-F6EECF244321}">
                <p14:modId xmlns:p14="http://schemas.microsoft.com/office/powerpoint/2010/main" val="2211536296"/>
              </p:ext>
            </p:extLst>
          </p:nvPr>
        </p:nvGraphicFramePr>
        <p:xfrm>
          <a:off x="1738775" y="1435100"/>
          <a:ext cx="6096000" cy="3360170"/>
        </p:xfrm>
        <a:graphic>
          <a:graphicData uri="http://schemas.openxmlformats.org/drawingml/2006/table">
            <a:tbl>
              <a:tblPr firstRow="1" bandRow="1">
                <a:tableStyleId>{1EB73AC1-4EBC-408D-A6F8-25C16E4FFF62}</a:tableStyleId>
              </a:tblPr>
              <a:tblGrid>
                <a:gridCol w="3048000">
                  <a:extLst>
                    <a:ext uri="{9D8B030D-6E8A-4147-A177-3AD203B41FA5}">
                      <a16:colId xmlns:a16="http://schemas.microsoft.com/office/drawing/2014/main" val="868217347"/>
                    </a:ext>
                  </a:extLst>
                </a:gridCol>
                <a:gridCol w="3048000">
                  <a:extLst>
                    <a:ext uri="{9D8B030D-6E8A-4147-A177-3AD203B41FA5}">
                      <a16:colId xmlns:a16="http://schemas.microsoft.com/office/drawing/2014/main" val="4274735305"/>
                    </a:ext>
                  </a:extLst>
                </a:gridCol>
              </a:tblGrid>
              <a:tr h="305470">
                <a:tc>
                  <a:txBody>
                    <a:bodyPr/>
                    <a:lstStyle/>
                    <a:p>
                      <a:pPr algn="ctr"/>
                      <a:r>
                        <a:rPr lang="en-US" b="1" dirty="0"/>
                        <a:t>NAME</a:t>
                      </a:r>
                    </a:p>
                  </a:txBody>
                  <a:tcPr>
                    <a:solidFill>
                      <a:srgbClr val="FFC000"/>
                    </a:solidFill>
                  </a:tcPr>
                </a:tc>
                <a:tc>
                  <a:txBody>
                    <a:bodyPr/>
                    <a:lstStyle/>
                    <a:p>
                      <a:pPr algn="ctr"/>
                      <a:r>
                        <a:rPr lang="en-US" b="1" dirty="0"/>
                        <a:t>ROLE</a:t>
                      </a:r>
                    </a:p>
                  </a:txBody>
                  <a:tcPr>
                    <a:solidFill>
                      <a:srgbClr val="FFC000"/>
                    </a:solidFill>
                  </a:tcPr>
                </a:tc>
                <a:extLst>
                  <a:ext uri="{0D108BD9-81ED-4DB2-BD59-A6C34878D82A}">
                    <a16:rowId xmlns:a16="http://schemas.microsoft.com/office/drawing/2014/main" val="2960972244"/>
                  </a:ext>
                </a:extLst>
              </a:tr>
              <a:tr h="305470">
                <a:tc>
                  <a:txBody>
                    <a:bodyPr/>
                    <a:lstStyle/>
                    <a:p>
                      <a:pPr algn="ctr"/>
                      <a:r>
                        <a:rPr lang="en-US" dirty="0"/>
                        <a:t>Ms. Monica Blasingame</a:t>
                      </a:r>
                    </a:p>
                  </a:txBody>
                  <a:tcPr/>
                </a:tc>
                <a:tc>
                  <a:txBody>
                    <a:bodyPr/>
                    <a:lstStyle/>
                    <a:p>
                      <a:pPr algn="ctr"/>
                      <a:r>
                        <a:rPr lang="en-US" dirty="0"/>
                        <a:t>Principal</a:t>
                      </a:r>
                    </a:p>
                  </a:txBody>
                  <a:tcPr/>
                </a:tc>
                <a:extLst>
                  <a:ext uri="{0D108BD9-81ED-4DB2-BD59-A6C34878D82A}">
                    <a16:rowId xmlns:a16="http://schemas.microsoft.com/office/drawing/2014/main" val="3539644995"/>
                  </a:ext>
                </a:extLst>
              </a:tr>
              <a:tr h="305470">
                <a:tc>
                  <a:txBody>
                    <a:bodyPr/>
                    <a:lstStyle/>
                    <a:p>
                      <a:pPr algn="ctr"/>
                      <a:r>
                        <a:rPr lang="en-US" dirty="0"/>
                        <a:t>Ms. Jessica Bracey</a:t>
                      </a:r>
                    </a:p>
                  </a:txBody>
                  <a:tcPr/>
                </a:tc>
                <a:tc>
                  <a:txBody>
                    <a:bodyPr/>
                    <a:lstStyle/>
                    <a:p>
                      <a:pPr algn="ctr"/>
                      <a:r>
                        <a:rPr lang="en-US" dirty="0"/>
                        <a:t>Parent</a:t>
                      </a:r>
                    </a:p>
                  </a:txBody>
                  <a:tcPr/>
                </a:tc>
                <a:extLst>
                  <a:ext uri="{0D108BD9-81ED-4DB2-BD59-A6C34878D82A}">
                    <a16:rowId xmlns:a16="http://schemas.microsoft.com/office/drawing/2014/main" val="3314042721"/>
                  </a:ext>
                </a:extLst>
              </a:tr>
              <a:tr h="305470">
                <a:tc>
                  <a:txBody>
                    <a:bodyPr/>
                    <a:lstStyle/>
                    <a:p>
                      <a:pPr algn="ctr"/>
                      <a:r>
                        <a:rPr lang="en-US" dirty="0"/>
                        <a:t>Ms. Queen Rosa Harden-Green</a:t>
                      </a:r>
                    </a:p>
                  </a:txBody>
                  <a:tcPr/>
                </a:tc>
                <a:tc>
                  <a:txBody>
                    <a:bodyPr/>
                    <a:lstStyle/>
                    <a:p>
                      <a:pPr algn="ctr"/>
                      <a:r>
                        <a:rPr lang="en-US" dirty="0"/>
                        <a:t>Parent</a:t>
                      </a:r>
                    </a:p>
                  </a:txBody>
                  <a:tcPr/>
                </a:tc>
                <a:extLst>
                  <a:ext uri="{0D108BD9-81ED-4DB2-BD59-A6C34878D82A}">
                    <a16:rowId xmlns:a16="http://schemas.microsoft.com/office/drawing/2014/main" val="120257173"/>
                  </a:ext>
                </a:extLst>
              </a:tr>
              <a:tr h="305470">
                <a:tc>
                  <a:txBody>
                    <a:bodyPr/>
                    <a:lstStyle/>
                    <a:p>
                      <a:pPr algn="ctr"/>
                      <a:r>
                        <a:rPr lang="en-US" dirty="0"/>
                        <a:t>Mr. Mark Gresham</a:t>
                      </a:r>
                    </a:p>
                  </a:txBody>
                  <a:tcPr/>
                </a:tc>
                <a:tc>
                  <a:txBody>
                    <a:bodyPr/>
                    <a:lstStyle/>
                    <a:p>
                      <a:pPr algn="ctr"/>
                      <a:r>
                        <a:rPr lang="en-US" dirty="0"/>
                        <a:t>Parent</a:t>
                      </a:r>
                    </a:p>
                  </a:txBody>
                  <a:tcPr/>
                </a:tc>
                <a:extLst>
                  <a:ext uri="{0D108BD9-81ED-4DB2-BD59-A6C34878D82A}">
                    <a16:rowId xmlns:a16="http://schemas.microsoft.com/office/drawing/2014/main" val="3739647218"/>
                  </a:ext>
                </a:extLst>
              </a:tr>
              <a:tr h="305470">
                <a:tc>
                  <a:txBody>
                    <a:bodyPr/>
                    <a:lstStyle/>
                    <a:p>
                      <a:pPr algn="ctr"/>
                      <a:r>
                        <a:rPr lang="en-US" dirty="0"/>
                        <a:t>Ms. Sade Miller</a:t>
                      </a:r>
                    </a:p>
                  </a:txBody>
                  <a:tcPr/>
                </a:tc>
                <a:tc>
                  <a:txBody>
                    <a:bodyPr/>
                    <a:lstStyle/>
                    <a:p>
                      <a:pPr algn="ctr"/>
                      <a:r>
                        <a:rPr lang="en-US" dirty="0"/>
                        <a:t>Staff</a:t>
                      </a:r>
                    </a:p>
                  </a:txBody>
                  <a:tcPr/>
                </a:tc>
                <a:extLst>
                  <a:ext uri="{0D108BD9-81ED-4DB2-BD59-A6C34878D82A}">
                    <a16:rowId xmlns:a16="http://schemas.microsoft.com/office/drawing/2014/main" val="3011988033"/>
                  </a:ext>
                </a:extLst>
              </a:tr>
              <a:tr h="305470">
                <a:tc>
                  <a:txBody>
                    <a:bodyPr/>
                    <a:lstStyle/>
                    <a:p>
                      <a:pPr algn="ctr"/>
                      <a:r>
                        <a:rPr lang="en-US" dirty="0"/>
                        <a:t>Mr. Derwin Purnell</a:t>
                      </a:r>
                    </a:p>
                  </a:txBody>
                  <a:tcPr/>
                </a:tc>
                <a:tc>
                  <a:txBody>
                    <a:bodyPr/>
                    <a:lstStyle/>
                    <a:p>
                      <a:pPr algn="ctr"/>
                      <a:r>
                        <a:rPr lang="en-US" dirty="0"/>
                        <a:t>Staff</a:t>
                      </a:r>
                    </a:p>
                  </a:txBody>
                  <a:tcPr/>
                </a:tc>
                <a:extLst>
                  <a:ext uri="{0D108BD9-81ED-4DB2-BD59-A6C34878D82A}">
                    <a16:rowId xmlns:a16="http://schemas.microsoft.com/office/drawing/2014/main" val="474040363"/>
                  </a:ext>
                </a:extLst>
              </a:tr>
              <a:tr h="305470">
                <a:tc>
                  <a:txBody>
                    <a:bodyPr/>
                    <a:lstStyle/>
                    <a:p>
                      <a:pPr algn="ctr"/>
                      <a:r>
                        <a:rPr lang="en-US" dirty="0"/>
                        <a:t>Ms. </a:t>
                      </a:r>
                      <a:r>
                        <a:rPr lang="en-US" dirty="0" err="1"/>
                        <a:t>Sonjyia</a:t>
                      </a:r>
                      <a:r>
                        <a:rPr lang="en-US" dirty="0"/>
                        <a:t> Bryant</a:t>
                      </a:r>
                    </a:p>
                  </a:txBody>
                  <a:tcPr/>
                </a:tc>
                <a:tc>
                  <a:txBody>
                    <a:bodyPr/>
                    <a:lstStyle/>
                    <a:p>
                      <a:pPr algn="ctr"/>
                      <a:r>
                        <a:rPr lang="en-US" dirty="0"/>
                        <a:t>Staff</a:t>
                      </a:r>
                    </a:p>
                  </a:txBody>
                  <a:tcPr/>
                </a:tc>
                <a:extLst>
                  <a:ext uri="{0D108BD9-81ED-4DB2-BD59-A6C34878D82A}">
                    <a16:rowId xmlns:a16="http://schemas.microsoft.com/office/drawing/2014/main" val="394621731"/>
                  </a:ext>
                </a:extLst>
              </a:tr>
              <a:tr h="305470">
                <a:tc>
                  <a:txBody>
                    <a:bodyPr/>
                    <a:lstStyle/>
                    <a:p>
                      <a:pPr algn="ctr"/>
                      <a:r>
                        <a:rPr lang="en-US" b="0" dirty="0">
                          <a:solidFill>
                            <a:schemeClr val="tx1"/>
                          </a:solidFill>
                        </a:rPr>
                        <a:t>Ms. Keisha Mackey</a:t>
                      </a:r>
                    </a:p>
                  </a:txBody>
                  <a:tcPr/>
                </a:tc>
                <a:tc>
                  <a:txBody>
                    <a:bodyPr/>
                    <a:lstStyle/>
                    <a:p>
                      <a:pPr algn="ctr"/>
                      <a:r>
                        <a:rPr lang="en-US" dirty="0"/>
                        <a:t>Community Member</a:t>
                      </a:r>
                    </a:p>
                  </a:txBody>
                  <a:tcPr/>
                </a:tc>
                <a:extLst>
                  <a:ext uri="{0D108BD9-81ED-4DB2-BD59-A6C34878D82A}">
                    <a16:rowId xmlns:a16="http://schemas.microsoft.com/office/drawing/2014/main" val="2893067022"/>
                  </a:ext>
                </a:extLst>
              </a:tr>
              <a:tr h="305470">
                <a:tc>
                  <a:txBody>
                    <a:bodyPr/>
                    <a:lstStyle/>
                    <a:p>
                      <a:pPr algn="ctr"/>
                      <a:r>
                        <a:rPr lang="en-US" b="0" dirty="0" err="1">
                          <a:solidFill>
                            <a:schemeClr val="tx1"/>
                          </a:solidFill>
                        </a:rPr>
                        <a:t>LaSandra</a:t>
                      </a:r>
                      <a:r>
                        <a:rPr lang="en-US" b="0" dirty="0">
                          <a:solidFill>
                            <a:schemeClr val="tx1"/>
                          </a:solidFill>
                        </a:rPr>
                        <a:t> Brown</a:t>
                      </a:r>
                    </a:p>
                  </a:txBody>
                  <a:tcPr/>
                </a:tc>
                <a:tc>
                  <a:txBody>
                    <a:bodyPr/>
                    <a:lstStyle/>
                    <a:p>
                      <a:pPr algn="ctr"/>
                      <a:r>
                        <a:rPr lang="en-US" dirty="0"/>
                        <a:t>Community Member</a:t>
                      </a:r>
                    </a:p>
                  </a:txBody>
                  <a:tcPr/>
                </a:tc>
                <a:extLst>
                  <a:ext uri="{0D108BD9-81ED-4DB2-BD59-A6C34878D82A}">
                    <a16:rowId xmlns:a16="http://schemas.microsoft.com/office/drawing/2014/main" val="507947234"/>
                  </a:ext>
                </a:extLst>
              </a:tr>
              <a:tr h="305470">
                <a:tc>
                  <a:txBody>
                    <a:bodyPr/>
                    <a:lstStyle/>
                    <a:p>
                      <a:pPr algn="ctr"/>
                      <a:r>
                        <a:rPr lang="en-US" b="0" dirty="0">
                          <a:solidFill>
                            <a:schemeClr val="tx1"/>
                          </a:solidFill>
                        </a:rPr>
                        <a:t>Ms. Johna Rhooms</a:t>
                      </a:r>
                    </a:p>
                  </a:txBody>
                  <a:tcPr/>
                </a:tc>
                <a:tc>
                  <a:txBody>
                    <a:bodyPr/>
                    <a:lstStyle/>
                    <a:p>
                      <a:pPr algn="ctr"/>
                      <a:r>
                        <a:rPr lang="en-US" dirty="0"/>
                        <a:t>Swing Seat</a:t>
                      </a:r>
                    </a:p>
                  </a:txBody>
                  <a:tcPr/>
                </a:tc>
                <a:extLst>
                  <a:ext uri="{0D108BD9-81ED-4DB2-BD59-A6C34878D82A}">
                    <a16:rowId xmlns:a16="http://schemas.microsoft.com/office/drawing/2014/main" val="269052802"/>
                  </a:ext>
                </a:extLst>
              </a:tr>
            </a:tbl>
          </a:graphicData>
        </a:graphic>
      </p:graphicFrame>
    </p:spTree>
    <p:extLst>
      <p:ext uri="{BB962C8B-B14F-4D97-AF65-F5344CB8AC3E}">
        <p14:creationId xmlns:p14="http://schemas.microsoft.com/office/powerpoint/2010/main" val="4175880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600" b="1" dirty="0"/>
              <a:t>Action Items</a:t>
            </a:r>
            <a:endParaRPr sz="3600" b="1" dirty="0"/>
          </a:p>
        </p:txBody>
      </p:sp>
      <p:sp>
        <p:nvSpPr>
          <p:cNvPr id="523" name="Google Shape;523;p14"/>
          <p:cNvSpPr txBox="1">
            <a:spLocks noGrp="1"/>
          </p:cNvSpPr>
          <p:nvPr>
            <p:ph type="body" idx="1"/>
          </p:nvPr>
        </p:nvSpPr>
        <p:spPr>
          <a:prstGeom prst="rect">
            <a:avLst/>
          </a:prstGeom>
        </p:spPr>
        <p:txBody>
          <a:bodyPr spcFirstLastPara="1" wrap="square" lIns="0" tIns="0" rIns="0" bIns="0" anchor="t" anchorCtr="0">
            <a:noAutofit/>
          </a:bodyPr>
          <a:lstStyle/>
          <a:p>
            <a:pPr marL="0" lvl="0" indent="0" algn="l" rtl="0">
              <a:spcBef>
                <a:spcPts val="600"/>
              </a:spcBef>
              <a:spcAft>
                <a:spcPts val="0"/>
              </a:spcAft>
              <a:buClr>
                <a:schemeClr val="dk1"/>
              </a:buClr>
              <a:buSzPts val="1100"/>
              <a:buFont typeface="Arial"/>
              <a:buNone/>
            </a:pPr>
            <a:r>
              <a:rPr lang="en" sz="1200" b="1" dirty="0"/>
              <a:t>.</a:t>
            </a:r>
            <a:endParaRPr dirty="0"/>
          </a:p>
        </p:txBody>
      </p:sp>
      <p:sp>
        <p:nvSpPr>
          <p:cNvPr id="522" name="Google Shape;522;p14"/>
          <p:cNvSpPr txBox="1">
            <a:spLocks noGrp="1"/>
          </p:cNvSpPr>
          <p:nvPr>
            <p:ph type="body" idx="2"/>
          </p:nvPr>
        </p:nvSpPr>
        <p:spPr>
          <a:xfrm>
            <a:off x="3822143" y="1882596"/>
            <a:ext cx="5101140" cy="2466354"/>
          </a:xfrm>
          <a:prstGeom prst="rect">
            <a:avLst/>
          </a:prstGeom>
        </p:spPr>
        <p:txBody>
          <a:bodyPr spcFirstLastPara="1" wrap="square" lIns="0" tIns="0" rIns="0" bIns="0" anchor="t" anchorCtr="0">
            <a:noAutofit/>
          </a:bodyPr>
          <a:lstStyle/>
          <a:p>
            <a:pPr lvl="1">
              <a:buFont typeface="Wingdings" pitchFamily="2" charset="2"/>
              <a:buChar char="ü"/>
            </a:pPr>
            <a:r>
              <a:rPr lang="en-US" sz="2400" dirty="0">
                <a:solidFill>
                  <a:schemeClr val="tx1"/>
                </a:solidFill>
              </a:rPr>
              <a:t>Approval of Agenda</a:t>
            </a:r>
          </a:p>
          <a:p>
            <a:pPr lvl="1">
              <a:buFont typeface="Wingdings" pitchFamily="2" charset="2"/>
              <a:buChar char="ü"/>
            </a:pPr>
            <a:r>
              <a:rPr lang="en-US" sz="2400" dirty="0">
                <a:solidFill>
                  <a:schemeClr val="tx1"/>
                </a:solidFill>
              </a:rPr>
              <a:t>Approval of Previous Minutes</a:t>
            </a:r>
          </a:p>
          <a:p>
            <a:pPr lvl="1">
              <a:buFont typeface="Wingdings" pitchFamily="2" charset="2"/>
              <a:buChar char="ü"/>
            </a:pPr>
            <a:r>
              <a:rPr lang="en-US" sz="2400" dirty="0">
                <a:solidFill>
                  <a:schemeClr val="tx1"/>
                </a:solidFill>
              </a:rPr>
              <a:t>Fill Vacant GO Team Position- Swing Seat</a:t>
            </a:r>
          </a:p>
          <a:p>
            <a:pPr marL="558800" lvl="1" indent="0">
              <a:buNone/>
            </a:pPr>
            <a:endParaRPr lang="en-US" dirty="0">
              <a:solidFill>
                <a:srgbClr val="FF0000"/>
              </a:solidFill>
            </a:endParaRPr>
          </a:p>
          <a:p>
            <a:pPr marL="0" lvl="0" indent="0" algn="l" rtl="0">
              <a:spcBef>
                <a:spcPts val="600"/>
              </a:spcBef>
              <a:spcAft>
                <a:spcPts val="0"/>
              </a:spcAft>
              <a:buClr>
                <a:schemeClr val="dk1"/>
              </a:buClr>
              <a:buSzPts val="1100"/>
              <a:buFont typeface="Arial"/>
              <a:buNone/>
            </a:pPr>
            <a:endParaRPr sz="1200" b="1" dirty="0"/>
          </a:p>
        </p:txBody>
      </p:sp>
      <p:sp>
        <p:nvSpPr>
          <p:cNvPr id="525" name="Google Shape;525;p14"/>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t>5</a:t>
            </a:fld>
            <a:endParaRPr dirty="0"/>
          </a:p>
        </p:txBody>
      </p:sp>
      <p:pic>
        <p:nvPicPr>
          <p:cNvPr id="8" name="Picture 7">
            <a:extLst>
              <a:ext uri="{FF2B5EF4-FFF2-40B4-BE49-F238E27FC236}">
                <a16:creationId xmlns:a16="http://schemas.microsoft.com/office/drawing/2014/main" id="{6E33251A-27CB-9F44-8289-B5CDE901C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282" y="2515110"/>
            <a:ext cx="2115640" cy="2115640"/>
          </a:xfrm>
          <a:prstGeom prst="rect">
            <a:avLst/>
          </a:prstGeom>
        </p:spPr>
      </p:pic>
      <p:sp>
        <p:nvSpPr>
          <p:cNvPr id="9" name="Rectangle 8">
            <a:extLst>
              <a:ext uri="{FF2B5EF4-FFF2-40B4-BE49-F238E27FC236}">
                <a16:creationId xmlns:a16="http://schemas.microsoft.com/office/drawing/2014/main" id="{33A556F6-D7D1-6A42-BC37-533B00E5951C}"/>
              </a:ext>
            </a:extLst>
          </p:cNvPr>
          <p:cNvSpPr/>
          <p:nvPr/>
        </p:nvSpPr>
        <p:spPr>
          <a:xfrm rot="20470582">
            <a:off x="-89131" y="1732272"/>
            <a:ext cx="4271769" cy="646331"/>
          </a:xfrm>
          <a:prstGeom prst="rect">
            <a:avLst/>
          </a:prstGeom>
          <a:noFill/>
        </p:spPr>
        <p:txBody>
          <a:bodyPr wrap="square" lIns="91440" tIns="45720" rIns="91440" bIns="45720">
            <a:spAutoFit/>
          </a:bodyPr>
          <a:lstStyle/>
          <a:p>
            <a:pPr algn="ctr"/>
            <a:r>
              <a:rPr lang="en-US" sz="3600" b="1" cap="none" spc="0" dirty="0">
                <a:ln w="12700">
                  <a:solidFill>
                    <a:schemeClr val="tx2">
                      <a:lumMod val="75000"/>
                    </a:schemeClr>
                  </a:solidFill>
                  <a:prstDash val="solid"/>
                </a:ln>
                <a:solidFill>
                  <a:schemeClr val="tx1"/>
                </a:solidFill>
                <a:effectLst>
                  <a:outerShdw dist="38100" dir="2640000" algn="bl" rotWithShape="0">
                    <a:schemeClr val="tx2">
                      <a:lumMod val="75000"/>
                    </a:schemeClr>
                  </a:outerShdw>
                </a:effectLst>
              </a:rPr>
              <a:t>Action Items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3864F832-ECDC-4DC4-8A07-BBD9C2D6FBD6}"/>
              </a:ext>
            </a:extLst>
          </p:cNvPr>
          <p:cNvSpPr>
            <a:spLocks noGrp="1"/>
          </p:cNvSpPr>
          <p:nvPr>
            <p:ph type="title"/>
          </p:nvPr>
        </p:nvSpPr>
        <p:spPr/>
        <p:txBody>
          <a:bodyPr/>
          <a:lstStyle/>
          <a:p>
            <a:r>
              <a:rPr lang="en-US" sz="3200" dirty="0">
                <a:latin typeface="Impact" panose="020B0806030902050204" pitchFamily="34" charset="0"/>
              </a:rPr>
              <a:t>SHMS Priorities 2020-2021</a:t>
            </a:r>
          </a:p>
        </p:txBody>
      </p:sp>
      <p:sp>
        <p:nvSpPr>
          <p:cNvPr id="13" name="Content Placeholder 12">
            <a:extLst>
              <a:ext uri="{FF2B5EF4-FFF2-40B4-BE49-F238E27FC236}">
                <a16:creationId xmlns:a16="http://schemas.microsoft.com/office/drawing/2014/main" id="{348D24A1-0A9C-4E4F-956C-8703E94AB28A}"/>
              </a:ext>
            </a:extLst>
          </p:cNvPr>
          <p:cNvSpPr>
            <a:spLocks noGrp="1"/>
          </p:cNvSpPr>
          <p:nvPr>
            <p:ph type="body" idx="1"/>
          </p:nvPr>
        </p:nvSpPr>
        <p:spPr>
          <a:xfrm>
            <a:off x="3591499" y="1579136"/>
            <a:ext cx="4373696" cy="1902193"/>
          </a:xfrm>
          <a:ln w="50800">
            <a:solidFill>
              <a:schemeClr val="accent1"/>
            </a:solidFill>
          </a:ln>
        </p:spPr>
        <p:txBody>
          <a:bodyPr/>
          <a:lstStyle/>
          <a:p>
            <a:pPr marL="101600" indent="0" algn="ctr">
              <a:buNone/>
            </a:pPr>
            <a:r>
              <a:rPr lang="en-US" sz="2400" b="1" dirty="0"/>
              <a:t>Cultivate a literate community in which students read and write with clarity and fluency across all contents</a:t>
            </a:r>
          </a:p>
          <a:p>
            <a:pPr marL="101600" indent="0" algn="ctr">
              <a:buNone/>
            </a:pPr>
            <a:endParaRPr lang="en-US" b="1" dirty="0"/>
          </a:p>
        </p:txBody>
      </p:sp>
      <p:sp>
        <p:nvSpPr>
          <p:cNvPr id="21" name="Text Placeholder 20">
            <a:extLst>
              <a:ext uri="{FF2B5EF4-FFF2-40B4-BE49-F238E27FC236}">
                <a16:creationId xmlns:a16="http://schemas.microsoft.com/office/drawing/2014/main" id="{7184B63E-486B-4DEA-A57F-DC0236B6A1FC}"/>
              </a:ext>
            </a:extLst>
          </p:cNvPr>
          <p:cNvSpPr>
            <a:spLocks noGrp="1"/>
          </p:cNvSpPr>
          <p:nvPr>
            <p:ph type="body" idx="2"/>
          </p:nvPr>
        </p:nvSpPr>
        <p:spPr>
          <a:xfrm>
            <a:off x="3591499" y="3832280"/>
            <a:ext cx="4373696" cy="992117"/>
          </a:xfrm>
          <a:ln w="50800">
            <a:solidFill>
              <a:schemeClr val="accent1"/>
            </a:solidFill>
            <a:extLst>
              <a:ext uri="{C807C97D-BFC1-408E-A445-0C87EB9F89A2}">
                <ask:lineSketchStyleProps xmlns:ask="http://schemas.microsoft.com/office/drawing/2018/sketchyshapes">
                  <ask:type>
                    <ask:lineSketchNone/>
                  </ask:type>
                </ask:lineSketchStyleProps>
              </a:ext>
            </a:extLst>
          </a:ln>
        </p:spPr>
        <p:txBody>
          <a:bodyPr/>
          <a:lstStyle/>
          <a:p>
            <a:pPr marL="101600" indent="0" algn="ctr">
              <a:buNone/>
            </a:pPr>
            <a:r>
              <a:rPr lang="en-US" sz="2400" b="1" dirty="0"/>
              <a:t>Foster ongoing support for teacher development</a:t>
            </a:r>
            <a:r>
              <a:rPr lang="en-US" sz="2400" dirty="0"/>
              <a:t>  </a:t>
            </a:r>
          </a:p>
        </p:txBody>
      </p:sp>
      <p:sp>
        <p:nvSpPr>
          <p:cNvPr id="2" name="Slide Number Placeholder 1">
            <a:extLst>
              <a:ext uri="{FF2B5EF4-FFF2-40B4-BE49-F238E27FC236}">
                <a16:creationId xmlns:a16="http://schemas.microsoft.com/office/drawing/2014/main" id="{97C85FEB-9814-4DEE-9CFE-34ABF36D0D6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dirty="0"/>
          </a:p>
        </p:txBody>
      </p:sp>
      <p:pic>
        <p:nvPicPr>
          <p:cNvPr id="3" name="Picture 2">
            <a:extLst>
              <a:ext uri="{FF2B5EF4-FFF2-40B4-BE49-F238E27FC236}">
                <a16:creationId xmlns:a16="http://schemas.microsoft.com/office/drawing/2014/main" id="{C2E1DFDC-DBDE-4E2B-B3B2-54763F04C22D}"/>
              </a:ext>
            </a:extLst>
          </p:cNvPr>
          <p:cNvPicPr>
            <a:picLocks noChangeAspect="1"/>
          </p:cNvPicPr>
          <p:nvPr/>
        </p:nvPicPr>
        <p:blipFill>
          <a:blip r:embed="rId2"/>
          <a:stretch>
            <a:fillRect/>
          </a:stretch>
        </p:blipFill>
        <p:spPr>
          <a:xfrm>
            <a:off x="942677" y="1555446"/>
            <a:ext cx="2350262" cy="2564861"/>
          </a:xfrm>
          <a:prstGeom prst="rect">
            <a:avLst/>
          </a:prstGeom>
        </p:spPr>
      </p:pic>
    </p:spTree>
    <p:extLst>
      <p:ext uri="{BB962C8B-B14F-4D97-AF65-F5344CB8AC3E}">
        <p14:creationId xmlns:p14="http://schemas.microsoft.com/office/powerpoint/2010/main" val="2137171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ight Arrow 66"/>
          <p:cNvSpPr/>
          <p:nvPr/>
        </p:nvSpPr>
        <p:spPr>
          <a:xfrm>
            <a:off x="6603302" y="3172270"/>
            <a:ext cx="431606" cy="193246"/>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760">
              <a:solidFill>
                <a:prstClr val="black"/>
              </a:solidFill>
              <a:latin typeface="Calibri"/>
            </a:endParaRPr>
          </a:p>
        </p:txBody>
      </p:sp>
      <p:sp>
        <p:nvSpPr>
          <p:cNvPr id="63" name="Right Arrow 62"/>
          <p:cNvSpPr/>
          <p:nvPr/>
        </p:nvSpPr>
        <p:spPr>
          <a:xfrm>
            <a:off x="6603302" y="2196279"/>
            <a:ext cx="431606" cy="193246"/>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760">
              <a:solidFill>
                <a:prstClr val="black"/>
              </a:solidFill>
              <a:latin typeface="Calibri"/>
            </a:endParaRPr>
          </a:p>
        </p:txBody>
      </p:sp>
      <p:sp>
        <p:nvSpPr>
          <p:cNvPr id="53" name="Right Arrow 52"/>
          <p:cNvSpPr/>
          <p:nvPr/>
        </p:nvSpPr>
        <p:spPr>
          <a:xfrm>
            <a:off x="6565678" y="4640633"/>
            <a:ext cx="482493" cy="190626"/>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760">
              <a:solidFill>
                <a:prstClr val="black"/>
              </a:solidFill>
              <a:latin typeface="Calibri"/>
            </a:endParaRPr>
          </a:p>
        </p:txBody>
      </p:sp>
      <p:sp>
        <p:nvSpPr>
          <p:cNvPr id="44" name="Right Arrow 43"/>
          <p:cNvSpPr/>
          <p:nvPr/>
        </p:nvSpPr>
        <p:spPr>
          <a:xfrm>
            <a:off x="6565678" y="4038947"/>
            <a:ext cx="482493" cy="190626"/>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760">
              <a:solidFill>
                <a:prstClr val="black"/>
              </a:solidFill>
              <a:latin typeface="Calibri"/>
            </a:endParaRPr>
          </a:p>
        </p:txBody>
      </p:sp>
      <p:sp>
        <p:nvSpPr>
          <p:cNvPr id="43" name="Right Arrow 42"/>
          <p:cNvSpPr/>
          <p:nvPr/>
        </p:nvSpPr>
        <p:spPr>
          <a:xfrm>
            <a:off x="3395761" y="4646964"/>
            <a:ext cx="482493" cy="190626"/>
          </a:xfrm>
          <a:prstGeom prst="rightArrow">
            <a:avLst/>
          </a:prstGeom>
          <a:solidFill>
            <a:sysClr val="window" lastClr="FFFFFF"/>
          </a:solidFill>
          <a:ln w="25400" cap="flat" cmpd="sng" algn="ctr">
            <a:solidFill>
              <a:schemeClr val="tx1">
                <a:lumMod val="50000"/>
                <a:lumOff val="50000"/>
              </a:schemeClr>
            </a:solidFill>
            <a:prstDash val="solid"/>
          </a:ln>
          <a:effectLst/>
        </p:spPr>
        <p:txBody>
          <a:bodyPr rtlCol="0" anchor="ctr"/>
          <a:lstStyle/>
          <a:p>
            <a:pPr algn="ctr">
              <a:defRPr/>
            </a:pPr>
            <a:endParaRPr lang="en-US" sz="760">
              <a:solidFill>
                <a:prstClr val="black"/>
              </a:solidFill>
              <a:latin typeface="Calibri"/>
            </a:endParaRPr>
          </a:p>
        </p:txBody>
      </p:sp>
      <p:sp>
        <p:nvSpPr>
          <p:cNvPr id="59" name="Right Arrow 58"/>
          <p:cNvSpPr/>
          <p:nvPr/>
        </p:nvSpPr>
        <p:spPr>
          <a:xfrm>
            <a:off x="3446518" y="3129763"/>
            <a:ext cx="431606" cy="193246"/>
          </a:xfrm>
          <a:prstGeom prst="rightArrow">
            <a:avLst/>
          </a:prstGeom>
          <a:solidFill>
            <a:sysClr val="window" lastClr="FFFFFF"/>
          </a:solidFill>
          <a:ln w="25400" cap="flat" cmpd="sng" algn="ctr">
            <a:solidFill>
              <a:srgbClr val="FF7C80"/>
            </a:solidFill>
            <a:prstDash val="solid"/>
          </a:ln>
          <a:effectLst/>
        </p:spPr>
        <p:txBody>
          <a:bodyPr rtlCol="0" anchor="ctr"/>
          <a:lstStyle/>
          <a:p>
            <a:pPr algn="ctr">
              <a:defRPr/>
            </a:pPr>
            <a:endParaRPr lang="en-US" sz="760">
              <a:solidFill>
                <a:prstClr val="black"/>
              </a:solidFill>
              <a:latin typeface="Calibri"/>
            </a:endParaRPr>
          </a:p>
        </p:txBody>
      </p:sp>
      <p:sp>
        <p:nvSpPr>
          <p:cNvPr id="54" name="Right Arrow 53"/>
          <p:cNvSpPr/>
          <p:nvPr/>
        </p:nvSpPr>
        <p:spPr>
          <a:xfrm>
            <a:off x="3439729" y="2191777"/>
            <a:ext cx="431606" cy="193246"/>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760">
              <a:solidFill>
                <a:prstClr val="black"/>
              </a:solidFill>
              <a:latin typeface="Calibri"/>
            </a:endParaRPr>
          </a:p>
        </p:txBody>
      </p:sp>
      <p:sp>
        <p:nvSpPr>
          <p:cNvPr id="56" name="Right Arrow 55"/>
          <p:cNvSpPr/>
          <p:nvPr/>
        </p:nvSpPr>
        <p:spPr>
          <a:xfrm>
            <a:off x="3388277" y="3962654"/>
            <a:ext cx="482493" cy="190626"/>
          </a:xfrm>
          <a:prstGeom prst="rightArrow">
            <a:avLst/>
          </a:prstGeom>
          <a:solidFill>
            <a:sysClr val="window" lastClr="FFFFFF"/>
          </a:solidFill>
          <a:ln w="25400" cap="flat" cmpd="sng" algn="ctr">
            <a:solidFill>
              <a:schemeClr val="accent6">
                <a:lumMod val="75000"/>
              </a:schemeClr>
            </a:solidFill>
            <a:prstDash val="solid"/>
          </a:ln>
          <a:effectLst/>
        </p:spPr>
        <p:txBody>
          <a:bodyPr rtlCol="0" anchor="ctr"/>
          <a:lstStyle/>
          <a:p>
            <a:pPr algn="ctr">
              <a:defRPr/>
            </a:pPr>
            <a:endParaRPr lang="en-US" sz="760">
              <a:solidFill>
                <a:prstClr val="black"/>
              </a:solidFill>
              <a:latin typeface="Calibri"/>
            </a:endParaRPr>
          </a:p>
        </p:txBody>
      </p:sp>
      <p:sp>
        <p:nvSpPr>
          <p:cNvPr id="5" name="TextBox 4"/>
          <p:cNvSpPr txBox="1"/>
          <p:nvPr/>
        </p:nvSpPr>
        <p:spPr>
          <a:xfrm>
            <a:off x="1143000" y="37413"/>
            <a:ext cx="6858000" cy="230832"/>
          </a:xfrm>
          <a:prstGeom prst="rect">
            <a:avLst/>
          </a:prstGeom>
          <a:solidFill>
            <a:srgbClr val="0066FF"/>
          </a:solidFill>
        </p:spPr>
        <p:txBody>
          <a:bodyPr wrap="square" rtlCol="0">
            <a:spAutoFit/>
          </a:bodyPr>
          <a:lstStyle/>
          <a:p>
            <a:pPr algn="ctr"/>
            <a:r>
              <a:rPr lang="en-US" sz="900" dirty="0">
                <a:solidFill>
                  <a:schemeClr val="bg1"/>
                </a:solidFill>
              </a:rPr>
              <a:t>Sylvan Hills Middle (Carver Cluster)</a:t>
            </a:r>
          </a:p>
        </p:txBody>
      </p:sp>
      <p:grpSp>
        <p:nvGrpSpPr>
          <p:cNvPr id="37" name="Group 36"/>
          <p:cNvGrpSpPr/>
          <p:nvPr/>
        </p:nvGrpSpPr>
        <p:grpSpPr>
          <a:xfrm>
            <a:off x="1733493" y="2831260"/>
            <a:ext cx="1986845" cy="2197301"/>
            <a:chOff x="1378722" y="3502754"/>
            <a:chExt cx="2639280" cy="5348536"/>
          </a:xfrm>
        </p:grpSpPr>
        <p:sp>
          <p:nvSpPr>
            <p:cNvPr id="38" name="Rounded Rectangle 37"/>
            <p:cNvSpPr/>
            <p:nvPr/>
          </p:nvSpPr>
          <p:spPr>
            <a:xfrm>
              <a:off x="1392623" y="3502754"/>
              <a:ext cx="2618772" cy="2169080"/>
            </a:xfrm>
            <a:prstGeom prst="rect">
              <a:avLst/>
            </a:prstGeom>
            <a:solidFill>
              <a:srgbClr val="FFD5D5"/>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spcAft>
                  <a:spcPts val="169"/>
                </a:spcAft>
                <a:buFont typeface="+mj-lt"/>
                <a:buAutoNum type="arabicPeriod" startAt="4"/>
              </a:pPr>
              <a:endParaRPr lang="en-US" sz="675" b="1" dirty="0">
                <a:solidFill>
                  <a:srgbClr val="000000"/>
                </a:solidFill>
                <a:latin typeface="Arial" panose="020B0604020202020204" pitchFamily="34" charset="0"/>
                <a:cs typeface="Arial" panose="020B0604020202020204" pitchFamily="34" charset="0"/>
              </a:endParaRPr>
            </a:p>
            <a:p>
              <a:pPr marL="171450" indent="-171450">
                <a:buFont typeface="+mj-lt"/>
                <a:buAutoNum type="arabicPeriod" startAt="4"/>
                <a:defRPr/>
              </a:pPr>
              <a:r>
                <a:rPr lang="en-US" sz="675" b="1" dirty="0">
                  <a:solidFill>
                    <a:prstClr val="black"/>
                  </a:solidFill>
                  <a:latin typeface="Arial" panose="020B0604020202020204" pitchFamily="34" charset="0"/>
                  <a:cs typeface="Arial" panose="020B0604020202020204" pitchFamily="34" charset="0"/>
                </a:rPr>
                <a:t>Foster a culture of ongoing support for teacher development.</a:t>
              </a:r>
            </a:p>
            <a:p>
              <a:pPr marL="171450" indent="-171450">
                <a:buFont typeface="+mj-lt"/>
                <a:buAutoNum type="arabicPeriod" startAt="4"/>
                <a:defRPr/>
              </a:pPr>
              <a:r>
                <a:rPr lang="en-US" sz="675" b="1" dirty="0">
                  <a:solidFill>
                    <a:prstClr val="black"/>
                  </a:solidFill>
                  <a:latin typeface="Arial" panose="020B0604020202020204" pitchFamily="34" charset="0"/>
                  <a:cs typeface="Arial" panose="020B0604020202020204" pitchFamily="34" charset="0"/>
                </a:rPr>
                <a:t>Recruit and maintain highly talented faculty/staff trained in researched-based best for developing the total middle school student (academically, socially, and emotionally)</a:t>
              </a:r>
            </a:p>
            <a:p>
              <a:pPr>
                <a:defRPr/>
              </a:pPr>
              <a:endParaRPr lang="en-US" sz="675" b="1" dirty="0">
                <a:solidFill>
                  <a:prstClr val="black"/>
                </a:solidFill>
                <a:latin typeface="Arial" panose="020B0604020202020204" pitchFamily="34" charset="0"/>
                <a:cs typeface="Arial" panose="020B0604020202020204" pitchFamily="34" charset="0"/>
              </a:endParaRPr>
            </a:p>
          </p:txBody>
        </p:sp>
        <p:sp>
          <p:nvSpPr>
            <p:cNvPr id="39" name="Rounded Rectangle 38"/>
            <p:cNvSpPr/>
            <p:nvPr/>
          </p:nvSpPr>
          <p:spPr>
            <a:xfrm>
              <a:off x="1378722" y="5797874"/>
              <a:ext cx="2632673" cy="1300564"/>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169"/>
                </a:spcAft>
              </a:pPr>
              <a:endParaRPr lang="en-US" sz="675" b="1" dirty="0">
                <a:solidFill>
                  <a:srgbClr val="000000"/>
                </a:solidFill>
                <a:latin typeface="Arial" panose="020B0604020202020204" pitchFamily="34" charset="0"/>
                <a:cs typeface="Arial" panose="020B0604020202020204" pitchFamily="34" charset="0"/>
              </a:endParaRPr>
            </a:p>
            <a:p>
              <a:pPr>
                <a:spcAft>
                  <a:spcPts val="169"/>
                </a:spcAft>
              </a:pPr>
              <a:r>
                <a:rPr lang="en-US" sz="675" b="1" dirty="0">
                  <a:solidFill>
                    <a:schemeClr val="tx1"/>
                  </a:solidFill>
                  <a:latin typeface="Arial" panose="020B0604020202020204" pitchFamily="34" charset="0"/>
                  <a:cs typeface="Arial" panose="020B0604020202020204" pitchFamily="34" charset="0"/>
                </a:rPr>
                <a:t> </a:t>
              </a:r>
            </a:p>
          </p:txBody>
        </p:sp>
        <p:sp>
          <p:nvSpPr>
            <p:cNvPr id="40" name="Rounded Rectangle 39"/>
            <p:cNvSpPr/>
            <p:nvPr/>
          </p:nvSpPr>
          <p:spPr>
            <a:xfrm>
              <a:off x="1385329" y="7455395"/>
              <a:ext cx="2632673" cy="1395895"/>
            </a:xfrm>
            <a:prstGeom prst="rect">
              <a:avLst/>
            </a:prstGeom>
            <a:solidFill>
              <a:schemeClr val="bg1">
                <a:lumMod val="7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buFont typeface="+mj-lt"/>
                <a:buAutoNum type="arabicPeriod" startAt="7"/>
                <a:defRPr/>
              </a:pPr>
              <a:r>
                <a:rPr lang="en-US" sz="675" b="1" dirty="0">
                  <a:solidFill>
                    <a:prstClr val="black"/>
                  </a:solidFill>
                  <a:latin typeface="Arial" panose="020B0604020202020204" pitchFamily="34" charset="0"/>
                  <a:cs typeface="Arial" panose="020B0604020202020204" pitchFamily="34" charset="0"/>
                </a:rPr>
                <a:t>Provide increased teaching and </a:t>
              </a:r>
              <a:r>
                <a:rPr lang="en-US" sz="675" b="1">
                  <a:solidFill>
                    <a:prstClr val="black"/>
                  </a:solidFill>
                  <a:latin typeface="Arial" panose="020B0604020202020204" pitchFamily="34" charset="0"/>
                  <a:cs typeface="Arial" panose="020B0604020202020204" pitchFamily="34" charset="0"/>
                </a:rPr>
                <a:t>learning opportunities </a:t>
              </a:r>
              <a:r>
                <a:rPr lang="en-US" sz="675" b="1" dirty="0">
                  <a:solidFill>
                    <a:prstClr val="black"/>
                  </a:solidFill>
                  <a:latin typeface="Arial" panose="020B0604020202020204" pitchFamily="34" charset="0"/>
                  <a:cs typeface="Arial" panose="020B0604020202020204" pitchFamily="34" charset="0"/>
                </a:rPr>
                <a:t>for all staff and students.</a:t>
              </a:r>
            </a:p>
          </p:txBody>
        </p:sp>
        <p:sp>
          <p:nvSpPr>
            <p:cNvPr id="49" name="Rounded Rectangle 38"/>
            <p:cNvSpPr/>
            <p:nvPr/>
          </p:nvSpPr>
          <p:spPr>
            <a:xfrm>
              <a:off x="1378919" y="5749012"/>
              <a:ext cx="2632673" cy="1629207"/>
            </a:xfrm>
            <a:prstGeom prst="rect">
              <a:avLst/>
            </a:prstGeom>
            <a:solidFill>
              <a:schemeClr val="accent6">
                <a:lumMod val="60000"/>
                <a:lumOff val="40000"/>
              </a:schemeClr>
            </a:solidFill>
            <a:ln w="25400" cap="flat" cmpd="sng" algn="ctr">
              <a:solidFill>
                <a:schemeClr val="accent6">
                  <a:lumMod val="75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spcAft>
                  <a:spcPts val="169"/>
                </a:spcAft>
                <a:buFont typeface="+mj-lt"/>
                <a:buAutoNum type="arabicPeriod" startAt="6"/>
              </a:pPr>
              <a:r>
                <a:rPr lang="en-US" sz="675" b="1" dirty="0">
                  <a:solidFill>
                    <a:schemeClr val="tx1"/>
                  </a:solidFill>
                  <a:latin typeface="Arial" panose="020B0604020202020204" pitchFamily="34" charset="0"/>
                  <a:cs typeface="Arial" panose="020B0604020202020204" pitchFamily="34" charset="0"/>
                </a:rPr>
                <a:t>Engage all facets of the community as partners and align people and resource to maximize impact.</a:t>
              </a:r>
            </a:p>
          </p:txBody>
        </p:sp>
      </p:grpSp>
      <p:sp>
        <p:nvSpPr>
          <p:cNvPr id="34" name="Rectangle 33"/>
          <p:cNvSpPr/>
          <p:nvPr/>
        </p:nvSpPr>
        <p:spPr>
          <a:xfrm>
            <a:off x="2307293" y="1402990"/>
            <a:ext cx="816249" cy="187615"/>
          </a:xfrm>
          <a:prstGeom prst="rect">
            <a:avLst/>
          </a:prstGeom>
        </p:spPr>
        <p:txBody>
          <a:bodyPr wrap="none">
            <a:spAutoFit/>
          </a:bodyPr>
          <a:lstStyle/>
          <a:p>
            <a:pPr algn="ctr"/>
            <a:r>
              <a:rPr lang="en-US" sz="619" b="1" dirty="0"/>
              <a:t>School Priorities</a:t>
            </a:r>
          </a:p>
        </p:txBody>
      </p:sp>
      <p:sp>
        <p:nvSpPr>
          <p:cNvPr id="36" name="Rectangle 35"/>
          <p:cNvSpPr/>
          <p:nvPr/>
        </p:nvSpPr>
        <p:spPr>
          <a:xfrm>
            <a:off x="3905367" y="3758073"/>
            <a:ext cx="2989004" cy="668945"/>
          </a:xfrm>
          <a:prstGeom prst="rect">
            <a:avLst/>
          </a:prstGeom>
          <a:solidFill>
            <a:schemeClr val="accent6">
              <a:lumMod val="20000"/>
              <a:lumOff val="80000"/>
            </a:schemeClr>
          </a:solidFill>
          <a:ln w="25400" cap="flat" cmpd="sng" algn="ctr">
            <a:solidFill>
              <a:schemeClr val="accent6"/>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600" dirty="0">
                <a:solidFill>
                  <a:sysClr val="windowText" lastClr="000000"/>
                </a:solidFill>
                <a:latin typeface="Arial" panose="020B0604020202020204" pitchFamily="34" charset="0"/>
                <a:cs typeface="Arial" panose="020B0604020202020204" pitchFamily="34" charset="0"/>
              </a:rPr>
              <a:t>6A. Build relationships between school leadership/staff and partner leadership in order to better serve the needs of the Sylvan Hills community.</a:t>
            </a:r>
          </a:p>
          <a:p>
            <a:pPr lvl="0"/>
            <a:r>
              <a:rPr lang="en-US" sz="600" dirty="0">
                <a:solidFill>
                  <a:sysClr val="windowText" lastClr="000000"/>
                </a:solidFill>
                <a:latin typeface="Arial" panose="020B0604020202020204" pitchFamily="34" charset="0"/>
                <a:cs typeface="Arial" panose="020B0604020202020204" pitchFamily="34" charset="0"/>
              </a:rPr>
              <a:t>6B. Strengthen family and community support to increase parent involvement. </a:t>
            </a:r>
          </a:p>
          <a:p>
            <a:pPr lvl="0"/>
            <a:r>
              <a:rPr lang="en-US" sz="600" dirty="0">
                <a:solidFill>
                  <a:sysClr val="windowText" lastClr="000000"/>
                </a:solidFill>
                <a:latin typeface="Arial" panose="020B0604020202020204" pitchFamily="34" charset="0"/>
                <a:cs typeface="Arial" panose="020B0604020202020204" pitchFamily="34" charset="0"/>
              </a:rPr>
              <a:t>6C. Establish and maintain communication with the community about formal and diverse engagement opportunities at Sylvan Hills. </a:t>
            </a:r>
          </a:p>
          <a:p>
            <a:pPr lvl="0"/>
            <a:r>
              <a:rPr lang="en-US" sz="600" dirty="0">
                <a:solidFill>
                  <a:sysClr val="windowText" lastClr="000000"/>
                </a:solidFill>
                <a:latin typeface="Arial" panose="020B0604020202020204" pitchFamily="34" charset="0"/>
                <a:cs typeface="Arial" panose="020B0604020202020204" pitchFamily="34" charset="0"/>
              </a:rPr>
              <a:t>6D. Offer ongoing surveys to students, staff, and parents to determine needs and current awareness of existing programs and community resources. </a:t>
            </a:r>
          </a:p>
        </p:txBody>
      </p:sp>
      <p:sp>
        <p:nvSpPr>
          <p:cNvPr id="45" name="Rectangle 44"/>
          <p:cNvSpPr/>
          <p:nvPr/>
        </p:nvSpPr>
        <p:spPr>
          <a:xfrm>
            <a:off x="3906396" y="2832187"/>
            <a:ext cx="2995397" cy="888929"/>
          </a:xfrm>
          <a:prstGeom prst="rect">
            <a:avLst/>
          </a:prstGeom>
          <a:solidFill>
            <a:srgbClr val="FFEAEC"/>
          </a:solidFill>
          <a:ln w="25400" cap="flat" cmpd="sng" algn="ctr">
            <a:solidFill>
              <a:srgbClr val="E3A3A3"/>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600" dirty="0">
                <a:solidFill>
                  <a:sysClr val="windowText" lastClr="000000"/>
                </a:solidFill>
                <a:latin typeface="Arial" panose="020B0604020202020204" pitchFamily="34" charset="0"/>
                <a:cs typeface="Arial" panose="020B0604020202020204" pitchFamily="34" charset="0"/>
              </a:rPr>
              <a:t>4A. Identify teacher growth opportunities to provide ongoing coaching support.</a:t>
            </a:r>
          </a:p>
          <a:p>
            <a:pPr lvl="0"/>
            <a:r>
              <a:rPr lang="en-US" sz="600" dirty="0">
                <a:solidFill>
                  <a:sysClr val="windowText" lastClr="000000"/>
                </a:solidFill>
                <a:latin typeface="Arial" panose="020B0604020202020204" pitchFamily="34" charset="0"/>
                <a:cs typeface="Arial" panose="020B0604020202020204" pitchFamily="34" charset="0"/>
              </a:rPr>
              <a:t>Communicate clear expectations and feedback to teachers.  </a:t>
            </a:r>
          </a:p>
          <a:p>
            <a:pPr lvl="0"/>
            <a:r>
              <a:rPr lang="en-US" sz="600" dirty="0">
                <a:solidFill>
                  <a:sysClr val="windowText" lastClr="000000"/>
                </a:solidFill>
                <a:latin typeface="Arial" panose="020B0604020202020204" pitchFamily="34" charset="0"/>
                <a:cs typeface="Arial" panose="020B0604020202020204" pitchFamily="34" charset="0"/>
              </a:rPr>
              <a:t>4B. Consistently implement revised teacher induction program for staff new to Sylvan. </a:t>
            </a:r>
          </a:p>
          <a:p>
            <a:r>
              <a:rPr lang="en-US" sz="600" dirty="0">
                <a:solidFill>
                  <a:sysClr val="windowText" lastClr="000000"/>
                </a:solidFill>
                <a:latin typeface="Arial" panose="020B0604020202020204" pitchFamily="34" charset="0"/>
                <a:cs typeface="Arial" panose="020B0604020202020204" pitchFamily="34" charset="0"/>
              </a:rPr>
              <a:t>4C. Provide ongoing valuable staff development designed to help staff elevate the rigor in the classroom and  help students utilize higher order thinking, reading and writing skills. </a:t>
            </a:r>
          </a:p>
          <a:p>
            <a:pPr lvl="0"/>
            <a:r>
              <a:rPr lang="en-US" sz="600" dirty="0">
                <a:solidFill>
                  <a:sysClr val="windowText" lastClr="000000"/>
                </a:solidFill>
                <a:latin typeface="Arial" panose="020B0604020202020204" pitchFamily="34" charset="0"/>
                <a:cs typeface="Arial" panose="020B0604020202020204" pitchFamily="34" charset="0"/>
              </a:rPr>
              <a:t>5A. Establish and maintain incentive program to reward faculty and staff who consistently demonstrate the highest standards of professionalism. </a:t>
            </a:r>
          </a:p>
        </p:txBody>
      </p:sp>
      <p:sp>
        <p:nvSpPr>
          <p:cNvPr id="51" name="Rectangle 50"/>
          <p:cNvSpPr/>
          <p:nvPr/>
        </p:nvSpPr>
        <p:spPr>
          <a:xfrm>
            <a:off x="1728721" y="1579346"/>
            <a:ext cx="1986696" cy="1218017"/>
          </a:xfrm>
          <a:prstGeom prst="rect">
            <a:avLst/>
          </a:prstGeom>
          <a:solidFill>
            <a:srgbClr val="FFE98B"/>
          </a:solidFill>
          <a:ln w="25400" cap="flat" cmpd="sng" algn="ctr">
            <a:solidFill>
              <a:srgbClr val="FFC000"/>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indent="-171450">
              <a:spcBef>
                <a:spcPts val="450"/>
              </a:spcBef>
              <a:spcAft>
                <a:spcPts val="169"/>
              </a:spcAft>
              <a:buFont typeface="+mj-lt"/>
              <a:buAutoNum type="arabicPeriod"/>
            </a:pPr>
            <a:r>
              <a:rPr lang="en-US" sz="675" b="1" dirty="0">
                <a:solidFill>
                  <a:schemeClr val="tx1"/>
                </a:solidFill>
                <a:latin typeface="Arial" panose="020B0604020202020204" pitchFamily="34" charset="0"/>
                <a:cs typeface="Arial" panose="020B0604020202020204" pitchFamily="34" charset="0"/>
              </a:rPr>
              <a:t>Cultivate a literate community in which students read and write with clarity and fluency across all contents</a:t>
            </a:r>
          </a:p>
          <a:p>
            <a:pPr marL="171450" indent="-171450">
              <a:spcBef>
                <a:spcPts val="450"/>
              </a:spcBef>
              <a:spcAft>
                <a:spcPts val="169"/>
              </a:spcAft>
              <a:buFont typeface="+mj-lt"/>
              <a:buAutoNum type="arabicPeriod"/>
            </a:pPr>
            <a:r>
              <a:rPr lang="en-US" sz="675" b="1" dirty="0">
                <a:solidFill>
                  <a:schemeClr val="tx1"/>
                </a:solidFill>
                <a:latin typeface="Arial" panose="020B0604020202020204" pitchFamily="34" charset="0"/>
                <a:ea typeface="Times New Roman" panose="02020603050405020304" pitchFamily="18" charset="0"/>
                <a:cs typeface="Arial" panose="020B0604020202020204" pitchFamily="34" charset="0"/>
              </a:rPr>
              <a:t>Improve students’ mathematics performance</a:t>
            </a:r>
          </a:p>
          <a:p>
            <a:pPr marL="171450" indent="-171450">
              <a:spcBef>
                <a:spcPts val="450"/>
              </a:spcBef>
              <a:buFont typeface="+mj-lt"/>
              <a:buAutoNum type="arabicPeriod"/>
              <a:tabLst>
                <a:tab pos="342900" algn="l"/>
              </a:tabLst>
            </a:pPr>
            <a:r>
              <a:rPr lang="en-US" sz="675" b="1" dirty="0">
                <a:solidFill>
                  <a:schemeClr val="tx1"/>
                </a:solidFill>
                <a:latin typeface="Arial" panose="020B0604020202020204" pitchFamily="34" charset="0"/>
                <a:ea typeface="Times New Roman" panose="02020603050405020304" pitchFamily="18" charset="0"/>
                <a:cs typeface="Arial" panose="020B0604020202020204" pitchFamily="34" charset="0"/>
              </a:rPr>
              <a:t>Improve students’ enrollment and success in higher-level classes </a:t>
            </a:r>
          </a:p>
        </p:txBody>
      </p:sp>
      <p:sp>
        <p:nvSpPr>
          <p:cNvPr id="60" name="Rectangle 59"/>
          <p:cNvSpPr/>
          <p:nvPr/>
        </p:nvSpPr>
        <p:spPr>
          <a:xfrm>
            <a:off x="4838583" y="1389235"/>
            <a:ext cx="856325" cy="291490"/>
          </a:xfrm>
          <a:prstGeom prst="rect">
            <a:avLst/>
          </a:prstGeom>
        </p:spPr>
        <p:txBody>
          <a:bodyPr wrap="none">
            <a:spAutoFit/>
          </a:bodyPr>
          <a:lstStyle/>
          <a:p>
            <a:r>
              <a:rPr lang="en-US" sz="619" b="1" dirty="0"/>
              <a:t>School Strategies</a:t>
            </a:r>
          </a:p>
          <a:p>
            <a:endParaRPr lang="en-US" sz="675" b="1" dirty="0"/>
          </a:p>
        </p:txBody>
      </p:sp>
      <p:sp>
        <p:nvSpPr>
          <p:cNvPr id="61" name="Rectangle 60"/>
          <p:cNvSpPr/>
          <p:nvPr/>
        </p:nvSpPr>
        <p:spPr>
          <a:xfrm>
            <a:off x="3912528" y="4455994"/>
            <a:ext cx="2989265" cy="572567"/>
          </a:xfrm>
          <a:prstGeom prst="rect">
            <a:avLst/>
          </a:prstGeom>
          <a:solidFill>
            <a:schemeClr val="bg1">
              <a:lumMod val="95000"/>
            </a:schemeClr>
          </a:solidFill>
          <a:ln w="25400" cap="flat" cmpd="sng" algn="ctr">
            <a:solidFill>
              <a:schemeClr val="bg1">
                <a:lumMod val="50000"/>
              </a:schemeClr>
            </a:solidFill>
            <a:prstDash val="solid"/>
          </a:ln>
          <a:effectLst/>
        </p:spPr>
        <p:txBody>
          <a:bodyPr vert="horz"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r>
              <a:rPr lang="en-US" sz="600" dirty="0">
                <a:solidFill>
                  <a:sysClr val="windowText" lastClr="000000"/>
                </a:solidFill>
                <a:latin typeface="Arial" panose="020B0604020202020204" pitchFamily="34" charset="0"/>
                <a:cs typeface="Arial" panose="020B0604020202020204" pitchFamily="34" charset="0"/>
              </a:rPr>
              <a:t>7A. Implement Social Emotional Learning (SEL) daily.</a:t>
            </a:r>
          </a:p>
          <a:p>
            <a:pPr lvl="0"/>
            <a:r>
              <a:rPr lang="en-US" sz="600" dirty="0">
                <a:solidFill>
                  <a:sysClr val="windowText" lastClr="000000"/>
                </a:solidFill>
                <a:latin typeface="Arial" panose="020B0604020202020204" pitchFamily="34" charset="0"/>
                <a:cs typeface="Arial" panose="020B0604020202020204" pitchFamily="34" charset="0"/>
              </a:rPr>
              <a:t>7B. Utilize the services of the </a:t>
            </a:r>
            <a:r>
              <a:rPr lang="en-US" sz="600" dirty="0" err="1">
                <a:solidFill>
                  <a:sysClr val="windowText" lastClr="000000"/>
                </a:solidFill>
                <a:latin typeface="Arial" panose="020B0604020202020204" pitchFamily="34" charset="0"/>
                <a:cs typeface="Arial" panose="020B0604020202020204" pitchFamily="34" charset="0"/>
              </a:rPr>
              <a:t>Northstar</a:t>
            </a:r>
            <a:r>
              <a:rPr lang="en-US" sz="600" dirty="0">
                <a:solidFill>
                  <a:sysClr val="windowText" lastClr="000000"/>
                </a:solidFill>
                <a:latin typeface="Arial" panose="020B0604020202020204" pitchFamily="34" charset="0"/>
                <a:cs typeface="Arial" panose="020B0604020202020204" pitchFamily="34" charset="0"/>
              </a:rPr>
              <a:t> Psychological Services and other providers to assist students/families.</a:t>
            </a:r>
          </a:p>
          <a:p>
            <a:pPr lvl="0"/>
            <a:r>
              <a:rPr lang="en-US" sz="600" dirty="0">
                <a:solidFill>
                  <a:sysClr val="windowText" lastClr="000000"/>
                </a:solidFill>
                <a:latin typeface="Arial" panose="020B0604020202020204" pitchFamily="34" charset="0"/>
                <a:cs typeface="Arial" panose="020B0604020202020204" pitchFamily="34" charset="0"/>
              </a:rPr>
              <a:t>7C. Create a culture to support and encourage our students to behave in a positive manner where they all can learn and feel protected in a safe and orderly environment </a:t>
            </a:r>
          </a:p>
        </p:txBody>
      </p:sp>
      <p:sp>
        <p:nvSpPr>
          <p:cNvPr id="9" name="Rectangle 8"/>
          <p:cNvSpPr/>
          <p:nvPr/>
        </p:nvSpPr>
        <p:spPr>
          <a:xfrm>
            <a:off x="3910894" y="1570413"/>
            <a:ext cx="2985164" cy="1231237"/>
          </a:xfrm>
          <a:prstGeom prst="rect">
            <a:avLst/>
          </a:prstGeom>
          <a:solidFill>
            <a:srgbClr val="FFF5C9"/>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600" dirty="0">
                <a:solidFill>
                  <a:sysClr val="windowText" lastClr="000000"/>
                </a:solidFill>
                <a:latin typeface="Arial" panose="020B0604020202020204" pitchFamily="34" charset="0"/>
                <a:cs typeface="Arial" panose="020B0604020202020204" pitchFamily="34" charset="0"/>
              </a:rPr>
              <a:t>1A. Develop, implement and monitor best writing practices across all contents.  1B.Implement a meaningful literacy/math block (SFA) that includes whole group instruction, flexible small group instruction and literacy work stations.</a:t>
            </a:r>
          </a:p>
          <a:p>
            <a:pPr lvl="0"/>
            <a:r>
              <a:rPr lang="en-US" sz="600" dirty="0">
                <a:solidFill>
                  <a:sysClr val="windowText" lastClr="000000"/>
                </a:solidFill>
                <a:latin typeface="Arial" panose="020B0604020202020204" pitchFamily="34" charset="0"/>
                <a:cs typeface="Arial" panose="020B0604020202020204" pitchFamily="34" charset="0"/>
              </a:rPr>
              <a:t>1C. Develop and implement a Response to Intervention (RTI) plan, beginning with strong first teaching and targeted intervention. </a:t>
            </a:r>
          </a:p>
          <a:p>
            <a:r>
              <a:rPr lang="en-US" sz="600" dirty="0">
                <a:solidFill>
                  <a:sysClr val="windowText" lastClr="000000"/>
                </a:solidFill>
                <a:latin typeface="Arial" panose="020B0604020202020204" pitchFamily="34" charset="0"/>
                <a:cs typeface="Arial" panose="020B0604020202020204" pitchFamily="34" charset="0"/>
              </a:rPr>
              <a:t>1D. Implement Definitions of Teaching Excellence </a:t>
            </a:r>
          </a:p>
          <a:p>
            <a:r>
              <a:rPr lang="en-US" sz="600" dirty="0">
                <a:solidFill>
                  <a:sysClr val="windowText" lastClr="000000"/>
                </a:solidFill>
                <a:latin typeface="Arial" panose="020B0604020202020204" pitchFamily="34" charset="0"/>
                <a:cs typeface="Arial" panose="020B0604020202020204" pitchFamily="34" charset="0"/>
              </a:rPr>
              <a:t>2A-E. Same as 1B-1F</a:t>
            </a:r>
          </a:p>
          <a:p>
            <a:pPr lvl="0"/>
            <a:r>
              <a:rPr lang="en-US" sz="600" dirty="0">
                <a:solidFill>
                  <a:sysClr val="windowText" lastClr="000000"/>
                </a:solidFill>
                <a:latin typeface="Arial" panose="020B0604020202020204" pitchFamily="34" charset="0"/>
                <a:cs typeface="Arial" panose="020B0604020202020204" pitchFamily="34" charset="0"/>
              </a:rPr>
              <a:t>2F. Implement weekly common assessments</a:t>
            </a:r>
          </a:p>
          <a:p>
            <a:pPr lvl="0"/>
            <a:r>
              <a:rPr lang="en-US" sz="600" dirty="0">
                <a:solidFill>
                  <a:sysClr val="windowText" lastClr="000000"/>
                </a:solidFill>
                <a:latin typeface="Arial" panose="020B0604020202020204" pitchFamily="34" charset="0"/>
                <a:cs typeface="Arial" panose="020B0604020202020204" pitchFamily="34" charset="0"/>
              </a:rPr>
              <a:t>2G. Focus on unit assessment performance</a:t>
            </a:r>
          </a:p>
          <a:p>
            <a:pPr lvl="0"/>
            <a:r>
              <a:rPr lang="en-US" sz="600" dirty="0">
                <a:solidFill>
                  <a:sysClr val="windowText" lastClr="000000"/>
                </a:solidFill>
                <a:latin typeface="Arial" panose="020B0604020202020204" pitchFamily="34" charset="0"/>
                <a:cs typeface="Arial" panose="020B0604020202020204" pitchFamily="34" charset="0"/>
              </a:rPr>
              <a:t>3A. Develop master schedule aligned with student data, needs, and high school course offerings</a:t>
            </a:r>
          </a:p>
          <a:p>
            <a:pPr lvl="0"/>
            <a:r>
              <a:rPr lang="en-US" sz="600" dirty="0">
                <a:solidFill>
                  <a:sysClr val="windowText" lastClr="000000"/>
                </a:solidFill>
                <a:latin typeface="Arial" panose="020B0604020202020204" pitchFamily="34" charset="0"/>
                <a:cs typeface="Arial" panose="020B0604020202020204" pitchFamily="34" charset="0"/>
              </a:rPr>
              <a:t>3B. Offer more courses that will earn high school credits</a:t>
            </a:r>
          </a:p>
        </p:txBody>
      </p:sp>
      <p:sp>
        <p:nvSpPr>
          <p:cNvPr id="65" name="TextBox 64"/>
          <p:cNvSpPr txBox="1"/>
          <p:nvPr/>
        </p:nvSpPr>
        <p:spPr>
          <a:xfrm>
            <a:off x="5132664" y="2638921"/>
            <a:ext cx="184731" cy="187615"/>
          </a:xfrm>
          <a:prstGeom prst="rect">
            <a:avLst/>
          </a:prstGeom>
          <a:noFill/>
        </p:spPr>
        <p:txBody>
          <a:bodyPr wrap="none" rtlCol="0">
            <a:spAutoFit/>
          </a:bodyPr>
          <a:lstStyle/>
          <a:p>
            <a:pPr algn="ctr"/>
            <a:endParaRPr lang="en-US" sz="619" i="1" u="sng" dirty="0"/>
          </a:p>
        </p:txBody>
      </p:sp>
      <p:sp>
        <p:nvSpPr>
          <p:cNvPr id="13" name="Rounded Rectangle 12"/>
          <p:cNvSpPr/>
          <p:nvPr/>
        </p:nvSpPr>
        <p:spPr>
          <a:xfrm>
            <a:off x="1286243" y="382332"/>
            <a:ext cx="1968779" cy="679760"/>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600">
                <a:solidFill>
                  <a:schemeClr val="tx1"/>
                </a:solidFill>
                <a:latin typeface="Arial"/>
                <a:cs typeface="Arial"/>
              </a:rPr>
              <a:t> With a caring culture of trust and collaboration, every student will graduate ready for </a:t>
            </a:r>
          </a:p>
          <a:p>
            <a:pPr lvl="0" algn="ctr">
              <a:lnSpc>
                <a:spcPct val="110000"/>
              </a:lnSpc>
              <a:defRPr/>
            </a:pPr>
            <a:r>
              <a:rPr lang="en-US" sz="600">
                <a:solidFill>
                  <a:schemeClr val="tx1"/>
                </a:solidFill>
                <a:latin typeface="Arial"/>
                <a:cs typeface="Arial"/>
              </a:rPr>
              <a:t>college and career.</a:t>
            </a:r>
          </a:p>
          <a:p>
            <a:pPr lvl="0" algn="ctr">
              <a:lnSpc>
                <a:spcPct val="110000"/>
              </a:lnSpc>
              <a:defRPr/>
            </a:pPr>
            <a:endParaRPr lang="en-US" sz="600">
              <a:solidFill>
                <a:schemeClr val="tx1"/>
              </a:solidFill>
              <a:latin typeface="Arial"/>
              <a:cs typeface="Arial"/>
            </a:endParaRPr>
          </a:p>
          <a:p>
            <a:pPr lvl="0" algn="ctr">
              <a:lnSpc>
                <a:spcPct val="110000"/>
              </a:lnSpc>
              <a:defRPr/>
            </a:pPr>
            <a:r>
              <a:rPr lang="en-US" sz="600">
                <a:solidFill>
                  <a:schemeClr val="tx1"/>
                </a:solidFill>
                <a:latin typeface="Arial"/>
                <a:cs typeface="Arial"/>
              </a:rPr>
              <a:t>A high-performing school district where students love to learn, educators inspire, families engage and the community trusts the system</a:t>
            </a:r>
            <a:endParaRPr lang="en-US" sz="600" dirty="0">
              <a:solidFill>
                <a:schemeClr val="tx1"/>
              </a:solidFill>
              <a:latin typeface="Arial"/>
              <a:cs typeface="Arial"/>
            </a:endParaRPr>
          </a:p>
        </p:txBody>
      </p:sp>
      <p:pic>
        <p:nvPicPr>
          <p:cNvPr id="33" name="Picture 32"/>
          <p:cNvPicPr>
            <a:picLocks noChangeAspect="1"/>
          </p:cNvPicPr>
          <p:nvPr/>
        </p:nvPicPr>
        <p:blipFill rotWithShape="1">
          <a:blip r:embed="rId2" cstate="email">
            <a:extLst>
              <a:ext uri="{28A0092B-C50C-407E-A947-70E740481C1C}">
                <a14:useLocalDpi xmlns:a14="http://schemas.microsoft.com/office/drawing/2010/main"/>
              </a:ext>
            </a:extLst>
          </a:blip>
          <a:srcRect b="-1"/>
          <a:stretch/>
        </p:blipFill>
        <p:spPr>
          <a:xfrm>
            <a:off x="1292941" y="3889030"/>
            <a:ext cx="275780" cy="245313"/>
          </a:xfrm>
          <a:prstGeom prst="rect">
            <a:avLst/>
          </a:prstGeom>
        </p:spPr>
      </p:pic>
      <p:pic>
        <p:nvPicPr>
          <p:cNvPr id="35" name="Picture 34"/>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backgroundMark x1="23242" y1="35352" x2="23242" y2="35352"/>
                        <a14:backgroundMark x1="81641" y1="38672" x2="81641" y2="38672"/>
                        <a14:backgroundMark x1="69336" y1="88477" x2="69336" y2="88477"/>
                      </a14:backgroundRemoval>
                    </a14:imgEffect>
                  </a14:imgLayer>
                </a14:imgProps>
              </a:ext>
              <a:ext uri="{28A0092B-C50C-407E-A947-70E740481C1C}">
                <a14:useLocalDpi xmlns:a14="http://schemas.microsoft.com/office/drawing/2010/main"/>
              </a:ext>
            </a:extLst>
          </a:blip>
          <a:stretch>
            <a:fillRect/>
          </a:stretch>
        </p:blipFill>
        <p:spPr>
          <a:xfrm>
            <a:off x="1276899" y="3043431"/>
            <a:ext cx="351209" cy="351209"/>
          </a:xfrm>
          <a:prstGeom prst="rect">
            <a:avLst/>
          </a:prstGeom>
        </p:spPr>
      </p:pic>
      <p:pic>
        <p:nvPicPr>
          <p:cNvPr id="41" name="Picture 4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40306" y="4547402"/>
            <a:ext cx="186248" cy="199122"/>
          </a:xfrm>
          <a:prstGeom prst="rect">
            <a:avLst/>
          </a:prstGeom>
        </p:spPr>
      </p:pic>
      <p:pic>
        <p:nvPicPr>
          <p:cNvPr id="46" name="Picture 14" descr="http://www.iconsplace.com/icons/preview/orange/graduation-cap-256.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294670" y="1989240"/>
            <a:ext cx="331885" cy="331885"/>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46"/>
          <p:cNvSpPr/>
          <p:nvPr/>
        </p:nvSpPr>
        <p:spPr>
          <a:xfrm>
            <a:off x="1155744" y="2268415"/>
            <a:ext cx="585417" cy="282898"/>
          </a:xfrm>
          <a:prstGeom prst="rect">
            <a:avLst/>
          </a:prstGeom>
        </p:spPr>
        <p:txBody>
          <a:bodyPr wrap="none">
            <a:spAutoFit/>
          </a:bodyPr>
          <a:lstStyle/>
          <a:p>
            <a:pPr algn="ctr"/>
            <a:r>
              <a:rPr lang="en-US" sz="619" b="1" dirty="0"/>
              <a:t>Academic </a:t>
            </a:r>
          </a:p>
          <a:p>
            <a:pPr algn="ctr"/>
            <a:r>
              <a:rPr lang="en-US" sz="619" b="1" dirty="0"/>
              <a:t>Program</a:t>
            </a:r>
          </a:p>
        </p:txBody>
      </p:sp>
      <p:sp>
        <p:nvSpPr>
          <p:cNvPr id="48" name="Rectangle 47"/>
          <p:cNvSpPr/>
          <p:nvPr/>
        </p:nvSpPr>
        <p:spPr>
          <a:xfrm>
            <a:off x="1106539" y="3322384"/>
            <a:ext cx="670376" cy="282898"/>
          </a:xfrm>
          <a:prstGeom prst="rect">
            <a:avLst/>
          </a:prstGeom>
        </p:spPr>
        <p:txBody>
          <a:bodyPr wrap="none">
            <a:spAutoFit/>
          </a:bodyPr>
          <a:lstStyle/>
          <a:p>
            <a:pPr algn="ctr"/>
            <a:r>
              <a:rPr lang="en-US" sz="619" b="1" dirty="0"/>
              <a:t>Talent </a:t>
            </a:r>
          </a:p>
          <a:p>
            <a:pPr algn="ctr"/>
            <a:r>
              <a:rPr lang="en-US" sz="619" b="1" dirty="0"/>
              <a:t>Management</a:t>
            </a:r>
          </a:p>
        </p:txBody>
      </p:sp>
      <p:sp>
        <p:nvSpPr>
          <p:cNvPr id="52" name="Rectangle 51"/>
          <p:cNvSpPr/>
          <p:nvPr/>
        </p:nvSpPr>
        <p:spPr>
          <a:xfrm>
            <a:off x="1126590" y="4106999"/>
            <a:ext cx="593432" cy="282898"/>
          </a:xfrm>
          <a:prstGeom prst="rect">
            <a:avLst/>
          </a:prstGeom>
        </p:spPr>
        <p:txBody>
          <a:bodyPr wrap="none">
            <a:spAutoFit/>
          </a:bodyPr>
          <a:lstStyle/>
          <a:p>
            <a:pPr algn="ctr"/>
            <a:r>
              <a:rPr lang="en-US" sz="619" b="1" dirty="0"/>
              <a:t>Systems &amp;</a:t>
            </a:r>
          </a:p>
          <a:p>
            <a:pPr algn="ctr"/>
            <a:r>
              <a:rPr lang="en-US" sz="619" b="1" dirty="0"/>
              <a:t>Resources</a:t>
            </a:r>
          </a:p>
        </p:txBody>
      </p:sp>
      <p:sp>
        <p:nvSpPr>
          <p:cNvPr id="55" name="Rectangle 54"/>
          <p:cNvSpPr/>
          <p:nvPr/>
        </p:nvSpPr>
        <p:spPr>
          <a:xfrm>
            <a:off x="1187451" y="4746525"/>
            <a:ext cx="461986" cy="187615"/>
          </a:xfrm>
          <a:prstGeom prst="rect">
            <a:avLst/>
          </a:prstGeom>
        </p:spPr>
        <p:txBody>
          <a:bodyPr wrap="none">
            <a:spAutoFit/>
          </a:bodyPr>
          <a:lstStyle/>
          <a:p>
            <a:pPr algn="ctr"/>
            <a:r>
              <a:rPr lang="en-US" sz="619" b="1" dirty="0"/>
              <a:t>Culture</a:t>
            </a:r>
          </a:p>
        </p:txBody>
      </p:sp>
      <p:sp>
        <p:nvSpPr>
          <p:cNvPr id="58" name="TextBox 57"/>
          <p:cNvSpPr txBox="1"/>
          <p:nvPr/>
        </p:nvSpPr>
        <p:spPr>
          <a:xfrm>
            <a:off x="1688351" y="236070"/>
            <a:ext cx="1119217" cy="187615"/>
          </a:xfrm>
          <a:prstGeom prst="rect">
            <a:avLst/>
          </a:prstGeom>
          <a:noFill/>
        </p:spPr>
        <p:txBody>
          <a:bodyPr wrap="none" rtlCol="0">
            <a:spAutoFit/>
          </a:bodyPr>
          <a:lstStyle/>
          <a:p>
            <a:pPr algn="ctr"/>
            <a:r>
              <a:rPr lang="en-US" sz="619" b="1" dirty="0"/>
              <a:t>District Mission &amp; Vision</a:t>
            </a:r>
          </a:p>
        </p:txBody>
      </p:sp>
      <p:sp>
        <p:nvSpPr>
          <p:cNvPr id="62" name="Rounded Rectangle 61"/>
          <p:cNvSpPr/>
          <p:nvPr/>
        </p:nvSpPr>
        <p:spPr>
          <a:xfrm>
            <a:off x="3548149" y="383039"/>
            <a:ext cx="1968779" cy="679053"/>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pPr lvl="0" algn="ctr">
              <a:lnSpc>
                <a:spcPct val="110000"/>
              </a:lnSpc>
              <a:defRPr/>
            </a:pPr>
            <a:r>
              <a:rPr lang="en-US" sz="600" dirty="0">
                <a:solidFill>
                  <a:schemeClr val="tx1"/>
                </a:solidFill>
                <a:latin typeface="Arial"/>
                <a:cs typeface="Arial"/>
              </a:rPr>
              <a:t> </a:t>
            </a:r>
            <a:r>
              <a:rPr lang="en-US" sz="525" dirty="0">
                <a:solidFill>
                  <a:schemeClr val="tx1"/>
                </a:solidFill>
                <a:latin typeface="Arial"/>
                <a:cs typeface="Arial"/>
              </a:rPr>
              <a:t>Through a culture of collaboration, respect, and trust, the Carver Cluster will enhance and strengthen its overall academic programs while maintaining a sage and nurturing environment that prepares students for college and careers.</a:t>
            </a:r>
          </a:p>
          <a:p>
            <a:pPr lvl="0" algn="ctr">
              <a:lnSpc>
                <a:spcPct val="110000"/>
              </a:lnSpc>
              <a:defRPr/>
            </a:pPr>
            <a:r>
              <a:rPr lang="en-US" sz="525" dirty="0">
                <a:solidFill>
                  <a:schemeClr val="tx1"/>
                </a:solidFill>
                <a:latin typeface="Arial"/>
                <a:cs typeface="Arial"/>
              </a:rPr>
              <a:t>The Carver Cluster will produce high-performing, college and career ready students that are globally aware and ready to have a positive impact on society.</a:t>
            </a:r>
          </a:p>
        </p:txBody>
      </p:sp>
      <p:sp>
        <p:nvSpPr>
          <p:cNvPr id="64" name="TextBox 63"/>
          <p:cNvSpPr txBox="1"/>
          <p:nvPr/>
        </p:nvSpPr>
        <p:spPr>
          <a:xfrm>
            <a:off x="3969609" y="231514"/>
            <a:ext cx="1119217" cy="187615"/>
          </a:xfrm>
          <a:prstGeom prst="rect">
            <a:avLst/>
          </a:prstGeom>
          <a:noFill/>
        </p:spPr>
        <p:txBody>
          <a:bodyPr wrap="none" rtlCol="0">
            <a:spAutoFit/>
          </a:bodyPr>
          <a:lstStyle/>
          <a:p>
            <a:pPr algn="ctr"/>
            <a:r>
              <a:rPr lang="en-US" sz="619" b="1" dirty="0"/>
              <a:t>Cluster Mission &amp; Vision</a:t>
            </a:r>
          </a:p>
        </p:txBody>
      </p:sp>
      <p:sp>
        <p:nvSpPr>
          <p:cNvPr id="71" name="Rounded Rectangle 70"/>
          <p:cNvSpPr/>
          <p:nvPr/>
        </p:nvSpPr>
        <p:spPr>
          <a:xfrm>
            <a:off x="5810056" y="384016"/>
            <a:ext cx="1968779" cy="678076"/>
          </a:xfrm>
          <a:prstGeom prst="roundRect">
            <a:avLst/>
          </a:prstGeom>
          <a:solidFill>
            <a:schemeClr val="accent5">
              <a:lumMod val="20000"/>
              <a:lumOff val="80000"/>
              <a:alpha val="40000"/>
            </a:schemeClr>
          </a:solidFill>
          <a:ln>
            <a:solidFill>
              <a:srgbClr val="0066FF"/>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525" dirty="0">
                <a:solidFill>
                  <a:schemeClr val="tx1"/>
                </a:solidFill>
              </a:rPr>
              <a:t>It is our mission to provide a learning environment that ensures high expectations for all of our scholars through quality instruction, real-world applications and technology that promotes and fosters knowledge and skills. </a:t>
            </a:r>
          </a:p>
          <a:p>
            <a:endParaRPr lang="en-US" sz="525" dirty="0">
              <a:solidFill>
                <a:schemeClr val="tx1"/>
              </a:solidFill>
            </a:endParaRPr>
          </a:p>
          <a:p>
            <a:r>
              <a:rPr lang="en-US" sz="525" dirty="0">
                <a:solidFill>
                  <a:schemeClr val="tx1"/>
                </a:solidFill>
              </a:rPr>
              <a:t>Sylvan Hills Middle School will provide a nurturing and safe environment where scholars become critical thinkers, problem solvers, lifelong learners, and productive citizens.</a:t>
            </a:r>
          </a:p>
        </p:txBody>
      </p:sp>
      <p:sp>
        <p:nvSpPr>
          <p:cNvPr id="72" name="TextBox 71"/>
          <p:cNvSpPr txBox="1"/>
          <p:nvPr/>
        </p:nvSpPr>
        <p:spPr>
          <a:xfrm>
            <a:off x="6216972" y="237755"/>
            <a:ext cx="1109599" cy="187615"/>
          </a:xfrm>
          <a:prstGeom prst="rect">
            <a:avLst/>
          </a:prstGeom>
          <a:noFill/>
        </p:spPr>
        <p:txBody>
          <a:bodyPr wrap="none" rtlCol="0">
            <a:spAutoFit/>
          </a:bodyPr>
          <a:lstStyle/>
          <a:p>
            <a:pPr algn="ctr"/>
            <a:r>
              <a:rPr lang="en-US" sz="619" b="1" dirty="0"/>
              <a:t>School Mission &amp; Vision</a:t>
            </a:r>
          </a:p>
        </p:txBody>
      </p:sp>
      <p:sp>
        <p:nvSpPr>
          <p:cNvPr id="74" name="TextBox 73"/>
          <p:cNvSpPr txBox="1"/>
          <p:nvPr/>
        </p:nvSpPr>
        <p:spPr>
          <a:xfrm>
            <a:off x="6906970" y="1319657"/>
            <a:ext cx="862737" cy="282898"/>
          </a:xfrm>
          <a:prstGeom prst="rect">
            <a:avLst/>
          </a:prstGeom>
          <a:noFill/>
        </p:spPr>
        <p:txBody>
          <a:bodyPr wrap="none" rtlCol="0">
            <a:spAutoFit/>
          </a:bodyPr>
          <a:lstStyle/>
          <a:p>
            <a:pPr algn="ctr"/>
            <a:r>
              <a:rPr lang="en-US" sz="619" b="1" dirty="0"/>
              <a:t>Key Performance </a:t>
            </a:r>
          </a:p>
          <a:p>
            <a:pPr algn="ctr"/>
            <a:r>
              <a:rPr lang="en-US" sz="619" b="1" dirty="0"/>
              <a:t>Measures</a:t>
            </a:r>
          </a:p>
        </p:txBody>
      </p:sp>
      <p:sp>
        <p:nvSpPr>
          <p:cNvPr id="75" name="Rectangle 74"/>
          <p:cNvSpPr/>
          <p:nvPr/>
        </p:nvSpPr>
        <p:spPr>
          <a:xfrm>
            <a:off x="7069505" y="1570413"/>
            <a:ext cx="867550" cy="3485086"/>
          </a:xfrm>
          <a:prstGeom prst="rect">
            <a:avLst/>
          </a:prstGeom>
          <a:solidFill>
            <a:schemeClr val="bg1"/>
          </a:solidFill>
          <a:ln w="25400">
            <a:solidFill>
              <a:schemeClr val="accent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lvl="0"/>
            <a:r>
              <a:rPr lang="en-US" sz="525" dirty="0">
                <a:solidFill>
                  <a:sysClr val="windowText" lastClr="000000"/>
                </a:solidFill>
                <a:latin typeface="Arial" panose="020B0604020202020204" pitchFamily="34" charset="0"/>
                <a:cs typeface="Arial" panose="020B0604020202020204" pitchFamily="34" charset="0"/>
              </a:rPr>
              <a:t>Increase students performance on GA Milestones in Reading, Writing, and Math.</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student performance on STAR Assessment.</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students performance on 4sight reading assessment (quarterly).</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performance on district benchmark assessment</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NAEP scores (8</a:t>
            </a:r>
            <a:r>
              <a:rPr lang="en-US" sz="525" baseline="30000" dirty="0">
                <a:solidFill>
                  <a:sysClr val="windowText" lastClr="000000"/>
                </a:solidFill>
                <a:latin typeface="Arial" panose="020B0604020202020204" pitchFamily="34" charset="0"/>
                <a:cs typeface="Arial" panose="020B0604020202020204" pitchFamily="34" charset="0"/>
              </a:rPr>
              <a:t>th</a:t>
            </a:r>
            <a:r>
              <a:rPr lang="en-US" sz="525" dirty="0">
                <a:solidFill>
                  <a:sysClr val="windowText" lastClr="000000"/>
                </a:solidFill>
                <a:latin typeface="Arial" panose="020B0604020202020204" pitchFamily="34" charset="0"/>
                <a:cs typeface="Arial" panose="020B0604020202020204" pitchFamily="34" charset="0"/>
              </a:rPr>
              <a:t> grade only)</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the number of parents and community members that participate in local and state administered surveys.</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TKES evaluation scores</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Increase overall CCRPI rating </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students’ attendance</a:t>
            </a:r>
          </a:p>
          <a:p>
            <a:pPr lvl="0"/>
            <a:endParaRPr lang="en-US" sz="525" dirty="0">
              <a:solidFill>
                <a:sysClr val="windowText" lastClr="000000"/>
              </a:solidFill>
              <a:latin typeface="Arial" panose="020B0604020202020204" pitchFamily="34" charset="0"/>
              <a:cs typeface="Arial" panose="020B0604020202020204" pitchFamily="34" charset="0"/>
            </a:endParaRPr>
          </a:p>
          <a:p>
            <a:pPr lvl="0"/>
            <a:r>
              <a:rPr lang="en-US" sz="525" dirty="0">
                <a:solidFill>
                  <a:sysClr val="windowText" lastClr="000000"/>
                </a:solidFill>
                <a:latin typeface="Arial" panose="020B0604020202020204" pitchFamily="34" charset="0"/>
                <a:cs typeface="Arial" panose="020B0604020202020204" pitchFamily="34" charset="0"/>
              </a:rPr>
              <a:t>Improve culture and climate ratings </a:t>
            </a:r>
          </a:p>
        </p:txBody>
      </p:sp>
      <p:sp>
        <p:nvSpPr>
          <p:cNvPr id="77" name="TextBox 76"/>
          <p:cNvSpPr txBox="1"/>
          <p:nvPr/>
        </p:nvSpPr>
        <p:spPr>
          <a:xfrm>
            <a:off x="5128048" y="3559338"/>
            <a:ext cx="184731" cy="187615"/>
          </a:xfrm>
          <a:prstGeom prst="rect">
            <a:avLst/>
          </a:prstGeom>
          <a:noFill/>
        </p:spPr>
        <p:txBody>
          <a:bodyPr wrap="none" rtlCol="0">
            <a:spAutoFit/>
          </a:bodyPr>
          <a:lstStyle/>
          <a:p>
            <a:pPr algn="ctr"/>
            <a:endParaRPr lang="en-US" sz="619" i="1" u="sng" dirty="0"/>
          </a:p>
        </p:txBody>
      </p:sp>
      <p:sp>
        <p:nvSpPr>
          <p:cNvPr id="78" name="TextBox 77"/>
          <p:cNvSpPr txBox="1"/>
          <p:nvPr/>
        </p:nvSpPr>
        <p:spPr>
          <a:xfrm>
            <a:off x="5125859" y="4150292"/>
            <a:ext cx="184731" cy="187615"/>
          </a:xfrm>
          <a:prstGeom prst="rect">
            <a:avLst/>
          </a:prstGeom>
          <a:noFill/>
        </p:spPr>
        <p:txBody>
          <a:bodyPr wrap="none" rtlCol="0">
            <a:spAutoFit/>
          </a:bodyPr>
          <a:lstStyle/>
          <a:p>
            <a:pPr algn="ctr"/>
            <a:endParaRPr lang="en-US" sz="619" i="1" u="sng" dirty="0"/>
          </a:p>
        </p:txBody>
      </p:sp>
      <p:sp>
        <p:nvSpPr>
          <p:cNvPr id="79" name="TextBox 78"/>
          <p:cNvSpPr txBox="1"/>
          <p:nvPr/>
        </p:nvSpPr>
        <p:spPr>
          <a:xfrm>
            <a:off x="5137900" y="4761976"/>
            <a:ext cx="184731" cy="187615"/>
          </a:xfrm>
          <a:prstGeom prst="rect">
            <a:avLst/>
          </a:prstGeom>
          <a:noFill/>
        </p:spPr>
        <p:txBody>
          <a:bodyPr wrap="none" rtlCol="0">
            <a:spAutoFit/>
          </a:bodyPr>
          <a:lstStyle/>
          <a:p>
            <a:pPr algn="ctr"/>
            <a:endParaRPr lang="en-US" sz="619" i="1" u="sng" dirty="0"/>
          </a:p>
        </p:txBody>
      </p:sp>
      <p:sp>
        <p:nvSpPr>
          <p:cNvPr id="80" name="TextBox 79"/>
          <p:cNvSpPr txBox="1"/>
          <p:nvPr/>
        </p:nvSpPr>
        <p:spPr>
          <a:xfrm>
            <a:off x="3521287" y="1130347"/>
            <a:ext cx="1907895" cy="187615"/>
          </a:xfrm>
          <a:prstGeom prst="rect">
            <a:avLst/>
          </a:prstGeom>
          <a:noFill/>
        </p:spPr>
        <p:txBody>
          <a:bodyPr wrap="none" rtlCol="0">
            <a:spAutoFit/>
          </a:bodyPr>
          <a:lstStyle/>
          <a:p>
            <a:pPr algn="ctr"/>
            <a:r>
              <a:rPr lang="en-US" sz="619" b="1" dirty="0"/>
              <a:t>Signature Program: College And Career Prep </a:t>
            </a:r>
          </a:p>
        </p:txBody>
      </p:sp>
      <p:sp>
        <p:nvSpPr>
          <p:cNvPr id="81" name="Right Arrow 80"/>
          <p:cNvSpPr/>
          <p:nvPr/>
        </p:nvSpPr>
        <p:spPr>
          <a:xfrm rot="16200000">
            <a:off x="7243683" y="1121568"/>
            <a:ext cx="189311" cy="193246"/>
          </a:xfrm>
          <a:prstGeom prst="rightArrow">
            <a:avLst/>
          </a:prstGeom>
          <a:solidFill>
            <a:sysClr val="window" lastClr="FFFFFF"/>
          </a:solidFill>
          <a:ln w="25400" cap="flat" cmpd="sng" algn="ctr">
            <a:solidFill>
              <a:srgbClr val="F79646"/>
            </a:solidFill>
            <a:prstDash val="solid"/>
          </a:ln>
          <a:effectLst/>
        </p:spPr>
        <p:txBody>
          <a:bodyPr rtlCol="0" anchor="ctr"/>
          <a:lstStyle/>
          <a:p>
            <a:pPr algn="ctr">
              <a:defRPr/>
            </a:pPr>
            <a:endParaRPr lang="en-US" sz="760">
              <a:solidFill>
                <a:prstClr val="black"/>
              </a:solidFill>
              <a:latin typeface="Calibri"/>
            </a:endParaRPr>
          </a:p>
        </p:txBody>
      </p:sp>
      <p:sp>
        <p:nvSpPr>
          <p:cNvPr id="82" name="Right Arrow 81"/>
          <p:cNvSpPr/>
          <p:nvPr/>
        </p:nvSpPr>
        <p:spPr>
          <a:xfrm rot="10800000">
            <a:off x="5552081" y="577795"/>
            <a:ext cx="189311" cy="193246"/>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760">
              <a:solidFill>
                <a:prstClr val="black"/>
              </a:solidFill>
              <a:latin typeface="Calibri"/>
            </a:endParaRPr>
          </a:p>
        </p:txBody>
      </p:sp>
      <p:sp>
        <p:nvSpPr>
          <p:cNvPr id="83" name="Right Arrow 82"/>
          <p:cNvSpPr/>
          <p:nvPr/>
        </p:nvSpPr>
        <p:spPr>
          <a:xfrm rot="10800000">
            <a:off x="3307615" y="576162"/>
            <a:ext cx="189311" cy="193246"/>
          </a:xfrm>
          <a:prstGeom prst="rightArrow">
            <a:avLst/>
          </a:prstGeom>
          <a:solidFill>
            <a:sysClr val="window" lastClr="FFFFFF"/>
          </a:solidFill>
          <a:ln w="25400" cap="flat" cmpd="sng" algn="ctr">
            <a:solidFill>
              <a:schemeClr val="accent5">
                <a:lumMod val="75000"/>
              </a:schemeClr>
            </a:solidFill>
            <a:prstDash val="solid"/>
          </a:ln>
          <a:effectLst/>
        </p:spPr>
        <p:txBody>
          <a:bodyPr rtlCol="0" anchor="ctr"/>
          <a:lstStyle/>
          <a:p>
            <a:pPr algn="ctr">
              <a:defRPr/>
            </a:pPr>
            <a:endParaRPr lang="en-US" sz="760">
              <a:solidFill>
                <a:prstClr val="black"/>
              </a:solidFill>
              <a:latin typeface="Calibri"/>
            </a:endParaRPr>
          </a:p>
        </p:txBody>
      </p:sp>
    </p:spTree>
    <p:extLst>
      <p:ext uri="{BB962C8B-B14F-4D97-AF65-F5344CB8AC3E}">
        <p14:creationId xmlns:p14="http://schemas.microsoft.com/office/powerpoint/2010/main" val="1693777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858B4B-55A5-594F-A8A3-7E45B1D1E123}"/>
              </a:ext>
            </a:extLst>
          </p:cNvPr>
          <p:cNvSpPr>
            <a:spLocks noGrp="1"/>
          </p:cNvSpPr>
          <p:nvPr>
            <p:ph idx="1"/>
          </p:nvPr>
        </p:nvSpPr>
        <p:spPr>
          <a:xfrm>
            <a:off x="716976" y="92894"/>
            <a:ext cx="8123733" cy="1000314"/>
          </a:xfrm>
        </p:spPr>
        <p:txBody>
          <a:bodyPr>
            <a:normAutofit/>
          </a:bodyPr>
          <a:lstStyle/>
          <a:p>
            <a:pPr marL="0" indent="0">
              <a:buNone/>
            </a:pPr>
            <a:r>
              <a:rPr lang="en-US" sz="4500" dirty="0">
                <a:solidFill>
                  <a:schemeClr val="tx1"/>
                </a:solidFill>
              </a:rPr>
              <a:t>SY22 Budget….</a:t>
            </a:r>
          </a:p>
        </p:txBody>
      </p:sp>
      <p:pic>
        <p:nvPicPr>
          <p:cNvPr id="7" name="Picture 6">
            <a:extLst>
              <a:ext uri="{FF2B5EF4-FFF2-40B4-BE49-F238E27FC236}">
                <a16:creationId xmlns:a16="http://schemas.microsoft.com/office/drawing/2014/main" id="{047EE523-C283-9748-BB3A-BCEDE9E9BF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220" y="1174688"/>
            <a:ext cx="8168489" cy="3877146"/>
          </a:xfrm>
          <a:prstGeom prst="rect">
            <a:avLst/>
          </a:prstGeom>
        </p:spPr>
      </p:pic>
    </p:spTree>
    <p:extLst>
      <p:ext uri="{BB962C8B-B14F-4D97-AF65-F5344CB8AC3E}">
        <p14:creationId xmlns:p14="http://schemas.microsoft.com/office/powerpoint/2010/main" val="110528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F066D7C6-8939-934D-9A25-2D1537B5D7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179081"/>
            <a:ext cx="3324746" cy="3324746"/>
          </a:xfrm>
        </p:spPr>
      </p:pic>
      <p:sp>
        <p:nvSpPr>
          <p:cNvPr id="4" name="Rectangle 3">
            <a:extLst>
              <a:ext uri="{FF2B5EF4-FFF2-40B4-BE49-F238E27FC236}">
                <a16:creationId xmlns:a16="http://schemas.microsoft.com/office/drawing/2014/main" id="{E48EEC3B-60F4-194C-98FB-F8EA9755FB44}"/>
              </a:ext>
            </a:extLst>
          </p:cNvPr>
          <p:cNvSpPr/>
          <p:nvPr/>
        </p:nvSpPr>
        <p:spPr>
          <a:xfrm>
            <a:off x="631480" y="39860"/>
            <a:ext cx="7832549" cy="761747"/>
          </a:xfrm>
          <a:prstGeom prst="rect">
            <a:avLst/>
          </a:prstGeom>
          <a:noFill/>
        </p:spPr>
        <p:txBody>
          <a:bodyPr wrap="square" lIns="68580" tIns="34290" rIns="68580" bIns="34290">
            <a:spAutoFit/>
          </a:bodyPr>
          <a:lstStyle/>
          <a:p>
            <a:pPr algn="ctr"/>
            <a:r>
              <a:rPr lang="en-US" sz="4500" b="1" dirty="0">
                <a:ln w="0"/>
                <a:solidFill>
                  <a:schemeClr val="accent1"/>
                </a:solidFill>
                <a:effectLst>
                  <a:outerShdw blurRad="38100" dist="25400" dir="5400000" algn="ctr" rotWithShape="0">
                    <a:srgbClr val="6E747A">
                      <a:alpha val="43000"/>
                    </a:srgbClr>
                  </a:outerShdw>
                </a:effectLst>
              </a:rPr>
              <a:t>SHMS SY22 BUDGET.… </a:t>
            </a:r>
          </a:p>
        </p:txBody>
      </p:sp>
      <p:sp>
        <p:nvSpPr>
          <p:cNvPr id="7" name="Rectangle 6">
            <a:extLst>
              <a:ext uri="{FF2B5EF4-FFF2-40B4-BE49-F238E27FC236}">
                <a16:creationId xmlns:a16="http://schemas.microsoft.com/office/drawing/2014/main" id="{2F1351DA-855B-F14F-A179-75071C593D89}"/>
              </a:ext>
            </a:extLst>
          </p:cNvPr>
          <p:cNvSpPr/>
          <p:nvPr/>
        </p:nvSpPr>
        <p:spPr>
          <a:xfrm>
            <a:off x="3608388" y="954945"/>
            <a:ext cx="4572000" cy="253916"/>
          </a:xfrm>
          <a:prstGeom prst="rect">
            <a:avLst/>
          </a:prstGeom>
        </p:spPr>
        <p:txBody>
          <a:bodyPr>
            <a:spAutoFit/>
          </a:bodyPr>
          <a:lstStyle/>
          <a:p>
            <a:r>
              <a:rPr lang="en-US" sz="1050" b="1" dirty="0">
                <a:solidFill>
                  <a:srgbClr val="4472C4"/>
                </a:solidFill>
                <a:latin typeface="Calibri" panose="020F0502020204030204" pitchFamily="34" charset="0"/>
              </a:rPr>
              <a:t>What does that mean?</a:t>
            </a:r>
            <a:endParaRPr lang="en-US" sz="1200" dirty="0">
              <a:latin typeface="Calibri" panose="020F0502020204030204" pitchFamily="34" charset="0"/>
            </a:endParaRPr>
          </a:p>
        </p:txBody>
      </p:sp>
      <p:graphicFrame>
        <p:nvGraphicFramePr>
          <p:cNvPr id="12" name="Table 11">
            <a:extLst>
              <a:ext uri="{FF2B5EF4-FFF2-40B4-BE49-F238E27FC236}">
                <a16:creationId xmlns:a16="http://schemas.microsoft.com/office/drawing/2014/main" id="{63E5B58B-D93F-A94F-A453-E9307A8365B3}"/>
              </a:ext>
            </a:extLst>
          </p:cNvPr>
          <p:cNvGraphicFramePr>
            <a:graphicFrameLocks noGrp="1"/>
          </p:cNvGraphicFramePr>
          <p:nvPr>
            <p:extLst>
              <p:ext uri="{D42A27DB-BD31-4B8C-83A1-F6EECF244321}">
                <p14:modId xmlns:p14="http://schemas.microsoft.com/office/powerpoint/2010/main" val="3414473079"/>
              </p:ext>
            </p:extLst>
          </p:nvPr>
        </p:nvGraphicFramePr>
        <p:xfrm>
          <a:off x="3525442" y="1231944"/>
          <a:ext cx="5143500" cy="3430202"/>
        </p:xfrm>
        <a:graphic>
          <a:graphicData uri="http://schemas.openxmlformats.org/drawingml/2006/table">
            <a:tbl>
              <a:tblPr/>
              <a:tblGrid>
                <a:gridCol w="2905801">
                  <a:extLst>
                    <a:ext uri="{9D8B030D-6E8A-4147-A177-3AD203B41FA5}">
                      <a16:colId xmlns:a16="http://schemas.microsoft.com/office/drawing/2014/main" val="3662267109"/>
                    </a:ext>
                  </a:extLst>
                </a:gridCol>
                <a:gridCol w="2237699">
                  <a:extLst>
                    <a:ext uri="{9D8B030D-6E8A-4147-A177-3AD203B41FA5}">
                      <a16:colId xmlns:a16="http://schemas.microsoft.com/office/drawing/2014/main" val="2922897837"/>
                    </a:ext>
                  </a:extLst>
                </a:gridCol>
              </a:tblGrid>
              <a:tr h="303770">
                <a:tc>
                  <a:txBody>
                    <a:bodyPr/>
                    <a:lstStyle/>
                    <a:p>
                      <a:pPr marL="0" marR="0" algn="ctr">
                        <a:spcBef>
                          <a:spcPts val="0"/>
                        </a:spcBef>
                        <a:spcAft>
                          <a:spcPts val="0"/>
                        </a:spcAft>
                      </a:pPr>
                      <a:r>
                        <a:rPr lang="en-US" sz="1500" b="1" dirty="0">
                          <a:effectLst/>
                          <a:latin typeface="Calibri" panose="020F0502020204030204" pitchFamily="34" charset="0"/>
                        </a:rPr>
                        <a:t>Projected</a:t>
                      </a:r>
                      <a:r>
                        <a:rPr lang="en-US" sz="1500" b="1" baseline="0" dirty="0">
                          <a:effectLst/>
                          <a:latin typeface="Calibri" panose="020F0502020204030204" pitchFamily="34" charset="0"/>
                        </a:rPr>
                        <a:t> Enrollment</a:t>
                      </a: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513 students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110707"/>
                  </a:ext>
                </a:extLst>
              </a:tr>
              <a:tr h="303770">
                <a:tc>
                  <a:txBody>
                    <a:bodyPr/>
                    <a:lstStyle/>
                    <a:p>
                      <a:pPr marL="0" marR="0" algn="ctr">
                        <a:spcBef>
                          <a:spcPts val="0"/>
                        </a:spcBef>
                        <a:spcAft>
                          <a:spcPts val="0"/>
                        </a:spcAft>
                      </a:pPr>
                      <a:r>
                        <a:rPr lang="en-US" sz="1500" b="1" dirty="0">
                          <a:effectLst/>
                          <a:latin typeface="Calibri" panose="020F0502020204030204" pitchFamily="34" charset="0"/>
                        </a:rPr>
                        <a:t>Allocation </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$6,204,756</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9914480"/>
                  </a:ext>
                </a:extLst>
              </a:tr>
              <a:tr h="303770">
                <a:tc>
                  <a:txBody>
                    <a:bodyPr/>
                    <a:lstStyle/>
                    <a:p>
                      <a:pPr marL="0" marR="0" algn="ctr">
                        <a:spcBef>
                          <a:spcPts val="0"/>
                        </a:spcBef>
                        <a:spcAft>
                          <a:spcPts val="0"/>
                        </a:spcAft>
                      </a:pPr>
                      <a:r>
                        <a:rPr lang="en-US" sz="1500" b="1" dirty="0">
                          <a:effectLst/>
                          <a:latin typeface="Calibri" panose="020F0502020204030204" pitchFamily="34" charset="0"/>
                        </a:rPr>
                        <a:t>Change in Enrollment</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-12</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3321923"/>
                  </a:ext>
                </a:extLst>
              </a:tr>
              <a:tr h="265963">
                <a:tc>
                  <a:txBody>
                    <a:bodyPr/>
                    <a:lstStyle/>
                    <a:p>
                      <a:pPr marL="0" marR="0" algn="ctr">
                        <a:spcBef>
                          <a:spcPts val="0"/>
                        </a:spcBef>
                        <a:spcAft>
                          <a:spcPts val="0"/>
                        </a:spcAft>
                      </a:pPr>
                      <a:r>
                        <a:rPr lang="en-US" sz="1500" b="1" dirty="0">
                          <a:effectLst/>
                          <a:latin typeface="Calibri" panose="020F0502020204030204" pitchFamily="34" charset="0"/>
                        </a:rPr>
                        <a:t>Signature</a:t>
                      </a:r>
                      <a:r>
                        <a:rPr lang="en-US" sz="1500" b="1" baseline="0" dirty="0">
                          <a:effectLst/>
                          <a:latin typeface="Calibri" panose="020F0502020204030204" pitchFamily="34" charset="0"/>
                        </a:rPr>
                        <a:t> Program</a:t>
                      </a: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solidFill>
                            <a:schemeClr val="tx1"/>
                          </a:solidFill>
                          <a:effectLst/>
                          <a:latin typeface="Calibri" panose="020F0502020204030204" pitchFamily="34" charset="0"/>
                        </a:rPr>
                        <a:t>$160,500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5963">
                <a:tc>
                  <a:txBody>
                    <a:bodyPr/>
                    <a:lstStyle/>
                    <a:p>
                      <a:pPr marL="0" marR="0" algn="ctr">
                        <a:spcBef>
                          <a:spcPts val="0"/>
                        </a:spcBef>
                        <a:spcAft>
                          <a:spcPts val="0"/>
                        </a:spcAft>
                      </a:pPr>
                      <a:r>
                        <a:rPr lang="en-US" sz="1500" b="1" dirty="0">
                          <a:effectLst/>
                          <a:latin typeface="Calibri" panose="020F0502020204030204" pitchFamily="34" charset="0"/>
                        </a:rPr>
                        <a:t>Turnaround</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5963">
                <a:tc>
                  <a:txBody>
                    <a:bodyPr/>
                    <a:lstStyle/>
                    <a:p>
                      <a:pPr marL="0" marR="0" algn="ctr">
                        <a:spcBef>
                          <a:spcPts val="0"/>
                        </a:spcBef>
                        <a:spcAft>
                          <a:spcPts val="0"/>
                        </a:spcAft>
                      </a:pPr>
                      <a:r>
                        <a:rPr lang="en-US" sz="1500" b="1" dirty="0">
                          <a:effectLst/>
                          <a:latin typeface="Calibri" panose="020F0502020204030204" pitchFamily="34" charset="0"/>
                        </a:rPr>
                        <a:t>Title I</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$322,920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82783">
                <a:tc>
                  <a:txBody>
                    <a:bodyPr/>
                    <a:lstStyle/>
                    <a:p>
                      <a:pPr marL="0" marR="0" algn="ctr">
                        <a:spcBef>
                          <a:spcPts val="0"/>
                        </a:spcBef>
                        <a:spcAft>
                          <a:spcPts val="0"/>
                        </a:spcAft>
                      </a:pPr>
                      <a:r>
                        <a:rPr lang="en-US" sz="1500" b="1" dirty="0">
                          <a:effectLst/>
                          <a:latin typeface="Calibri" panose="020F0502020204030204" pitchFamily="34" charset="0"/>
                        </a:rPr>
                        <a:t>Family Engagement </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$11,000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003294"/>
                  </a:ext>
                </a:extLst>
              </a:tr>
              <a:tr h="256556">
                <a:tc>
                  <a:txBody>
                    <a:bodyPr/>
                    <a:lstStyle/>
                    <a:p>
                      <a:pPr marL="0" marR="0" algn="ctr">
                        <a:spcBef>
                          <a:spcPts val="0"/>
                        </a:spcBef>
                        <a:spcAft>
                          <a:spcPts val="0"/>
                        </a:spcAft>
                      </a:pPr>
                      <a:r>
                        <a:rPr lang="en-US" sz="1500" b="1" dirty="0">
                          <a:effectLst/>
                          <a:latin typeface="Calibri" panose="020F0502020204030204" pitchFamily="34" charset="0"/>
                        </a:rPr>
                        <a:t>Title School Improvement</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469432"/>
                  </a:ext>
                </a:extLst>
              </a:tr>
              <a:tr h="316098">
                <a:tc>
                  <a:txBody>
                    <a:bodyPr/>
                    <a:lstStyle/>
                    <a:p>
                      <a:pPr marL="0" marR="0" algn="ctr">
                        <a:spcBef>
                          <a:spcPts val="0"/>
                        </a:spcBef>
                        <a:spcAft>
                          <a:spcPts val="0"/>
                        </a:spcAft>
                      </a:pPr>
                      <a:r>
                        <a:rPr lang="en-US" sz="1500" b="1" dirty="0">
                          <a:effectLst/>
                          <a:latin typeface="Calibri" panose="020F0502020204030204" pitchFamily="34" charset="0"/>
                        </a:rPr>
                        <a:t>Total FTE Allotments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500" b="1" dirty="0">
                          <a:effectLst/>
                          <a:latin typeface="Calibri" panose="020F0502020204030204" pitchFamily="34" charset="0"/>
                        </a:rPr>
                        <a:t>$1,663,800</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121033"/>
                  </a:ext>
                </a:extLst>
              </a:tr>
              <a:tr h="382783">
                <a:tc>
                  <a:txBody>
                    <a:bodyPr/>
                    <a:lstStyle/>
                    <a:p>
                      <a:pPr marL="0" marR="0" algn="ctr">
                        <a:spcBef>
                          <a:spcPts val="0"/>
                        </a:spcBef>
                        <a:spcAft>
                          <a:spcPts val="0"/>
                        </a:spcAft>
                      </a:pPr>
                      <a:r>
                        <a:rPr lang="en-US" sz="1800" b="1" dirty="0">
                          <a:solidFill>
                            <a:srgbClr val="00B050"/>
                          </a:solidFill>
                          <a:effectLst/>
                          <a:latin typeface="Calibri" panose="020F0502020204030204" pitchFamily="34" charset="0"/>
                        </a:rPr>
                        <a:t>Unallocated Funds</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800" b="1" dirty="0">
                          <a:solidFill>
                            <a:srgbClr val="00B050"/>
                          </a:solidFill>
                          <a:effectLst/>
                          <a:latin typeface="Calibri" panose="020F0502020204030204" pitchFamily="34" charset="0"/>
                        </a:rPr>
                        <a:t>$155,645</a:t>
                      </a: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9868779"/>
                  </a:ext>
                </a:extLst>
              </a:tr>
              <a:tr h="382783">
                <a:tc>
                  <a:txBody>
                    <a:bodyPr/>
                    <a:lstStyle/>
                    <a:p>
                      <a:pPr marL="0" marR="0" algn="ctr">
                        <a:spcBef>
                          <a:spcPts val="0"/>
                        </a:spcBef>
                        <a:spcAft>
                          <a:spcPts val="0"/>
                        </a:spcAft>
                      </a:pPr>
                      <a:endParaRPr lang="en-US" sz="14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500" b="1" dirty="0">
                        <a:effectLst/>
                        <a:latin typeface="Calibri" panose="020F0502020204030204" pitchFamily="34" charset="0"/>
                      </a:endParaRPr>
                    </a:p>
                  </a:txBody>
                  <a:tcPr marL="51435" marR="5143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7020922"/>
                  </a:ext>
                </a:extLst>
              </a:tr>
            </a:tbl>
          </a:graphicData>
        </a:graphic>
      </p:graphicFrame>
    </p:spTree>
    <p:extLst>
      <p:ext uri="{BB962C8B-B14F-4D97-AF65-F5344CB8AC3E}">
        <p14:creationId xmlns:p14="http://schemas.microsoft.com/office/powerpoint/2010/main" val="3725882820"/>
      </p:ext>
    </p:extLst>
  </p:cSld>
  <p:clrMapOvr>
    <a:masterClrMapping/>
  </p:clrMapOvr>
</p:sld>
</file>

<file path=ppt/theme/theme1.xml><?xml version="1.0" encoding="utf-8"?>
<a:theme xmlns:a="http://schemas.openxmlformats.org/drawingml/2006/main" name="Lodovico template">
  <a:themeElements>
    <a:clrScheme name="Custom 347">
      <a:dk1>
        <a:srgbClr val="272A36"/>
      </a:dk1>
      <a:lt1>
        <a:srgbClr val="FFFFFF"/>
      </a:lt1>
      <a:dk2>
        <a:srgbClr val="808392"/>
      </a:dk2>
      <a:lt2>
        <a:srgbClr val="E0E0E7"/>
      </a:lt2>
      <a:accent1>
        <a:srgbClr val="FFAD1D"/>
      </a:accent1>
      <a:accent2>
        <a:srgbClr val="EB7700"/>
      </a:accent2>
      <a:accent3>
        <a:srgbClr val="FD7E6B"/>
      </a:accent3>
      <a:accent4>
        <a:srgbClr val="F03131"/>
      </a:accent4>
      <a:accent5>
        <a:srgbClr val="41B5FF"/>
      </a:accent5>
      <a:accent6>
        <a:srgbClr val="1E87CA"/>
      </a:accent6>
      <a:hlink>
        <a:srgbClr val="272A3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1348</Words>
  <Application>Microsoft Office PowerPoint</Application>
  <PresentationFormat>On-screen Show (16:9)</PresentationFormat>
  <Paragraphs>215</Paragraphs>
  <Slides>21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Barlow SemiBold</vt:lpstr>
      <vt:lpstr>Baloo</vt:lpstr>
      <vt:lpstr>Berlin Sans FB Demi</vt:lpstr>
      <vt:lpstr>Calibri</vt:lpstr>
      <vt:lpstr>Arial</vt:lpstr>
      <vt:lpstr>Barlow Light</vt:lpstr>
      <vt:lpstr>Impact</vt:lpstr>
      <vt:lpstr>Wingdings</vt:lpstr>
      <vt:lpstr>Britannic Bold</vt:lpstr>
      <vt:lpstr>Franklin Gothic Book</vt:lpstr>
      <vt:lpstr>Lodovico template</vt:lpstr>
      <vt:lpstr>Crop</vt:lpstr>
      <vt:lpstr>WELCOME SYLVAN HILLS MIDDLE  GO TEAM MEETING</vt:lpstr>
      <vt:lpstr>PowerPoint Presentation</vt:lpstr>
      <vt:lpstr>Today’s Agenda</vt:lpstr>
      <vt:lpstr>PowerPoint Presentation</vt:lpstr>
      <vt:lpstr>Action Items</vt:lpstr>
      <vt:lpstr>SHMS Priorities 2020-2021</vt:lpstr>
      <vt:lpstr>PowerPoint Presentation</vt:lpstr>
      <vt:lpstr>PowerPoint Presentation</vt:lpstr>
      <vt:lpstr>PowerPoint Presentation</vt:lpstr>
      <vt:lpstr>PowerPoint Presentation</vt:lpstr>
      <vt:lpstr>PowerPoint Presentation</vt:lpstr>
      <vt:lpstr>PRINCIPAL’S REPORT</vt:lpstr>
      <vt:lpstr>Traditional Bell Schedule</vt:lpstr>
      <vt:lpstr>4th Quarter Intent-to-Return</vt:lpstr>
      <vt:lpstr>Day One (Teachers’ Viewpoint)</vt:lpstr>
      <vt:lpstr>PowerPoint Presentation</vt:lpstr>
      <vt:lpstr>PowerPoint Presentation</vt:lpstr>
      <vt:lpstr>PowerPoint Presentation</vt:lpstr>
      <vt:lpstr>PowerPoint Presentation</vt:lpstr>
      <vt:lpstr>Public Comment Format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SYLVAN HILLS MIDDLE  GO TEAM MEETING</dc:title>
  <dc:creator>Blasingame, Monica</dc:creator>
  <cp:lastModifiedBy>Blasingame, Monica</cp:lastModifiedBy>
  <cp:revision>12</cp:revision>
  <dcterms:created xsi:type="dcterms:W3CDTF">2021-02-03T02:17:17Z</dcterms:created>
  <dcterms:modified xsi:type="dcterms:W3CDTF">2021-02-17T19:39:26Z</dcterms:modified>
</cp:coreProperties>
</file>